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73" r:id="rId6"/>
    <p:sldId id="274" r:id="rId7"/>
    <p:sldId id="260" r:id="rId8"/>
    <p:sldId id="275" r:id="rId9"/>
    <p:sldId id="277" r:id="rId10"/>
    <p:sldId id="261" r:id="rId11"/>
    <p:sldId id="269" r:id="rId12"/>
    <p:sldId id="262" r:id="rId13"/>
    <p:sldId id="272" r:id="rId14"/>
    <p:sldId id="263" r:id="rId15"/>
    <p:sldId id="271" r:id="rId16"/>
    <p:sldId id="278" r:id="rId17"/>
    <p:sldId id="279" r:id="rId18"/>
    <p:sldId id="280" r:id="rId19"/>
    <p:sldId id="264" r:id="rId20"/>
    <p:sldId id="26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EE8D85-9C14-4788-B6E7-E9C2A5579109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86ED1-5EB7-458D-82E6-D75E626D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pPr hangingPunct="0">
              <a:lnSpc>
                <a:spcPct val="84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ru-RU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2" y="4350019"/>
            <a:ext cx="4733777" cy="350689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74549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pPr hangingPunct="0">
              <a:lnSpc>
                <a:spcPct val="84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ru-RU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2" y="4350019"/>
            <a:ext cx="4733777" cy="3506897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7772400" cy="2600342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7200" b="1" i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ОТРИЦАТЕЛЬНЫЕ ЧИСЛА</a:t>
            </a:r>
            <a:endParaRPr lang="ru-RU" sz="7200" b="1" i="1" dirty="0">
              <a:ln>
                <a:solidFill>
                  <a:srgbClr val="002060"/>
                </a:solidFill>
              </a:ln>
              <a:solidFill>
                <a:schemeClr val="accent3"/>
              </a:solidFill>
              <a:effectLst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0" y="3071810"/>
            <a:ext cx="6400800" cy="297180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Работу подготовили ученицы 6 «б» класса средней школы № 3 </a:t>
            </a:r>
          </a:p>
          <a:p>
            <a:pPr algn="ctr"/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Суслина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Милена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 и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Баймаганбетова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 </a:t>
            </a:r>
            <a:r>
              <a:rPr lang="ru-RU" sz="4000" b="1" dirty="0" err="1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Радмила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 </a:t>
            </a:r>
            <a:endParaRPr lang="ru-RU" sz="4000" b="1" dirty="0">
              <a:ln>
                <a:solidFill>
                  <a:srgbClr val="002060"/>
                </a:solidFill>
              </a:ln>
              <a:solidFill>
                <a:schemeClr val="accent3"/>
              </a:solidFill>
            </a:endParaRPr>
          </a:p>
        </p:txBody>
      </p:sp>
      <p:pic>
        <p:nvPicPr>
          <p:cNvPr id="6" name="Рисунок 5" descr="books-pile.jpg"/>
          <p:cNvPicPr>
            <a:picLocks noChangeAspect="1"/>
          </p:cNvPicPr>
          <p:nvPr/>
        </p:nvPicPr>
        <p:blipFill>
          <a:blip r:embed="rId2" cstate="print">
            <a:lum contrast="40000"/>
          </a:blip>
          <a:stretch>
            <a:fillRect/>
          </a:stretch>
        </p:blipFill>
        <p:spPr>
          <a:xfrm>
            <a:off x="6215074" y="2428868"/>
            <a:ext cx="2784820" cy="4225916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0"/>
            <a:ext cx="8229600" cy="5983311"/>
          </a:xfrm>
        </p:spPr>
        <p:txBody>
          <a:bodyPr>
            <a:normAutofit fontScale="92500" lnSpcReduction="1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При сложении двух чисел</a:t>
            </a:r>
          </a:p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Ты на знаки посмотри</a:t>
            </a:r>
          </a:p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Если одного названья-</a:t>
            </a:r>
          </a:p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Модули ты их сложи.</a:t>
            </a:r>
          </a:p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И пред суммой непременно </a:t>
            </a:r>
          </a:p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Ты поставь их общий знак</a:t>
            </a:r>
          </a:p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Минус два плюс минус три</a:t>
            </a:r>
          </a:p>
          <a:p>
            <a:pPr>
              <a:buNone/>
            </a:pP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Будет с минусом «пятак»!</a:t>
            </a:r>
          </a:p>
          <a:p>
            <a:endParaRPr lang="ru-RU" sz="28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3108" y="5657671"/>
            <a:ext cx="4714908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72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-2+(</a:t>
            </a:r>
            <a:r>
              <a:rPr lang="en-US" sz="72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-3</a:t>
            </a:r>
            <a:r>
              <a:rPr lang="ru-RU" sz="72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r>
              <a:rPr lang="en-US" sz="72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=-5</a:t>
            </a:r>
            <a:endParaRPr lang="ru-RU" sz="7200" b="1" dirty="0">
              <a:ln w="11430">
                <a:solidFill>
                  <a:srgbClr val="002060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4" descr="t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561955"/>
            <a:ext cx="1214441" cy="2105031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228600"/>
            <a:ext cx="8510588" cy="132556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rgbClr val="FF0000"/>
                </a:solidFill>
              </a:rPr>
              <a:t>Выполни сложение.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Выбери ответ.</a:t>
            </a:r>
          </a:p>
        </p:txBody>
      </p:sp>
      <p:sp>
        <p:nvSpPr>
          <p:cNvPr id="439299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603250" y="1700213"/>
            <a:ext cx="8540750" cy="4422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6000" dirty="0" smtClean="0">
                <a:solidFill>
                  <a:srgbClr val="FF0000"/>
                </a:solidFill>
              </a:rPr>
              <a:t>-35+(-9)=</a:t>
            </a:r>
          </a:p>
          <a:p>
            <a:pPr eaLnBrk="1" hangingPunct="1">
              <a:defRPr/>
            </a:pPr>
            <a:r>
              <a:rPr lang="ru-RU" sz="6000" dirty="0" smtClean="0">
                <a:solidFill>
                  <a:srgbClr val="FF0000"/>
                </a:solidFill>
                <a:hlinkClick r:id="rId2" action="ppaction://hlinksldjump"/>
              </a:rPr>
              <a:t>44</a:t>
            </a:r>
            <a:endParaRPr lang="ru-RU" sz="600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ru-RU" sz="6000" dirty="0" smtClean="0">
                <a:solidFill>
                  <a:srgbClr val="FF0000"/>
                </a:solidFill>
                <a:hlinkClick r:id="" action="ppaction://noaction"/>
              </a:rPr>
              <a:t>-44</a:t>
            </a:r>
            <a:endParaRPr lang="ru-RU" sz="6000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ru-RU" sz="6000" dirty="0" smtClean="0">
                <a:solidFill>
                  <a:srgbClr val="FF0000"/>
                </a:solidFill>
                <a:hlinkClick r:id="rId2" action="ppaction://hlinksldjump"/>
              </a:rPr>
              <a:t>26</a:t>
            </a:r>
            <a:endParaRPr lang="ru-RU" sz="6000" dirty="0" smtClean="0">
              <a:solidFill>
                <a:srgbClr val="FF0000"/>
              </a:solidFill>
            </a:endParaRPr>
          </a:p>
        </p:txBody>
      </p:sp>
      <p:pic>
        <p:nvPicPr>
          <p:cNvPr id="14340" name="Picture 4" descr="j040995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3" y="2276475"/>
            <a:ext cx="3813175" cy="391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7400948" cy="4500570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sz="44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Если разного названья</a:t>
            </a:r>
          </a:p>
          <a:p>
            <a:pPr>
              <a:buNone/>
            </a:pPr>
            <a:r>
              <a:rPr lang="ru-RU" sz="44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Победит «сильнейший» знак</a:t>
            </a:r>
          </a:p>
          <a:p>
            <a:pPr>
              <a:buNone/>
            </a:pPr>
            <a:r>
              <a:rPr lang="ru-RU" sz="44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Разность модулей найди ты</a:t>
            </a:r>
          </a:p>
          <a:p>
            <a:pPr>
              <a:buNone/>
            </a:pPr>
            <a:r>
              <a:rPr lang="ru-RU" sz="44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И все время делай так!</a:t>
            </a:r>
          </a:p>
          <a:p>
            <a:endParaRPr lang="ru-RU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43042" y="4572008"/>
            <a:ext cx="4857784" cy="156966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9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-5+8=3</a:t>
            </a:r>
            <a:endParaRPr lang="ru-RU" sz="9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Picture 21" descr="ручка с терадкой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-357214"/>
            <a:ext cx="2910178" cy="2412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3" name="Rectangle 3"/>
          <p:cNvSpPr>
            <a:spLocks noGrp="1" noRot="1" noChangeArrowheads="1"/>
          </p:cNvSpPr>
          <p:nvPr>
            <p:ph type="body" idx="4294967295"/>
          </p:nvPr>
        </p:nvSpPr>
        <p:spPr>
          <a:xfrm>
            <a:off x="914400" y="1844675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6000" dirty="0">
                <a:solidFill>
                  <a:srgbClr val="FF0000"/>
                </a:solidFill>
              </a:rPr>
              <a:t>-17+30=</a:t>
            </a:r>
          </a:p>
          <a:p>
            <a:r>
              <a:rPr lang="ru-RU" sz="6000" dirty="0">
                <a:solidFill>
                  <a:schemeClr val="folHlink"/>
                </a:solidFill>
                <a:hlinkClick r:id="" action="ppaction://noaction"/>
              </a:rPr>
              <a:t>47</a:t>
            </a:r>
            <a:endParaRPr lang="ru-RU" sz="6000" dirty="0">
              <a:solidFill>
                <a:schemeClr val="folHlink"/>
              </a:solidFill>
            </a:endParaRPr>
          </a:p>
          <a:p>
            <a:r>
              <a:rPr lang="ru-RU" sz="6000" dirty="0">
                <a:solidFill>
                  <a:schemeClr val="folHlink"/>
                </a:solidFill>
                <a:hlinkClick r:id="" action="ppaction://noaction"/>
              </a:rPr>
              <a:t>-47</a:t>
            </a:r>
            <a:endParaRPr lang="ru-RU" sz="6000" dirty="0">
              <a:solidFill>
                <a:schemeClr val="folHlink"/>
              </a:solidFill>
            </a:endParaRPr>
          </a:p>
          <a:p>
            <a:r>
              <a:rPr lang="ru-RU" sz="6000" dirty="0">
                <a:solidFill>
                  <a:schemeClr val="folHlink"/>
                </a:solidFill>
                <a:hlinkClick r:id="" action="ppaction://noaction"/>
              </a:rPr>
              <a:t>13</a:t>
            </a:r>
            <a:endParaRPr lang="ru-RU" sz="6000" dirty="0">
              <a:solidFill>
                <a:schemeClr val="folHlink"/>
              </a:solidFill>
            </a:endParaRPr>
          </a:p>
        </p:txBody>
      </p:sp>
      <p:sp>
        <p:nvSpPr>
          <p:cNvPr id="445444" name="Rectangle 4"/>
          <p:cNvSpPr>
            <a:spLocks noChangeArrowheads="1"/>
          </p:cNvSpPr>
          <p:nvPr/>
        </p:nvSpPr>
        <p:spPr bwMode="auto">
          <a:xfrm>
            <a:off x="1631950" y="0"/>
            <a:ext cx="5872163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Выполни сложение.</a:t>
            </a:r>
            <a:b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Выбери ответ.</a:t>
            </a:r>
          </a:p>
        </p:txBody>
      </p:sp>
      <p:pic>
        <p:nvPicPr>
          <p:cNvPr id="445445" name="Picture 5" descr="j040995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276475"/>
            <a:ext cx="3813175" cy="39116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14290"/>
            <a:ext cx="8229600" cy="4525963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sz="4800" b="1" dirty="0" smtClean="0">
                <a:ln/>
                <a:solidFill>
                  <a:schemeClr val="accent3"/>
                </a:solidFill>
              </a:rPr>
              <a:t>Чтобы из данного числа</a:t>
            </a:r>
          </a:p>
          <a:p>
            <a:pPr algn="ctr">
              <a:buNone/>
            </a:pPr>
            <a:r>
              <a:rPr lang="ru-RU" sz="4800" b="1" dirty="0" smtClean="0">
                <a:ln/>
                <a:solidFill>
                  <a:schemeClr val="accent3"/>
                </a:solidFill>
              </a:rPr>
              <a:t>вычесть другое, </a:t>
            </a:r>
          </a:p>
          <a:p>
            <a:pPr algn="ctr">
              <a:buNone/>
            </a:pPr>
            <a:r>
              <a:rPr lang="ru-RU" sz="4800" b="1" dirty="0" smtClean="0">
                <a:ln/>
                <a:solidFill>
                  <a:schemeClr val="accent3"/>
                </a:solidFill>
              </a:rPr>
              <a:t>надо к уменьшаемому</a:t>
            </a:r>
          </a:p>
          <a:p>
            <a:pPr algn="ctr">
              <a:buNone/>
            </a:pPr>
            <a:r>
              <a:rPr lang="ru-RU" sz="4800" b="1" dirty="0" smtClean="0">
                <a:ln/>
                <a:solidFill>
                  <a:schemeClr val="accent3"/>
                </a:solidFill>
              </a:rPr>
              <a:t>прибавить число,</a:t>
            </a:r>
          </a:p>
          <a:p>
            <a:pPr algn="ctr">
              <a:buNone/>
            </a:pPr>
            <a:r>
              <a:rPr lang="ru-RU" sz="4800" b="1" dirty="0" smtClean="0">
                <a:ln/>
                <a:solidFill>
                  <a:schemeClr val="accent3"/>
                </a:solidFill>
              </a:rPr>
              <a:t>противоположное</a:t>
            </a:r>
          </a:p>
          <a:p>
            <a:pPr algn="ctr">
              <a:buNone/>
            </a:pPr>
            <a:r>
              <a:rPr lang="ru-RU" sz="4800" b="1" dirty="0" smtClean="0">
                <a:ln/>
                <a:solidFill>
                  <a:schemeClr val="accent3"/>
                </a:solidFill>
              </a:rPr>
              <a:t>вычитаемому.</a:t>
            </a:r>
          </a:p>
          <a:p>
            <a:pPr>
              <a:buNone/>
            </a:pPr>
            <a:r>
              <a:rPr lang="ru-RU" sz="7200" b="1" dirty="0" smtClean="0">
                <a:ln/>
                <a:solidFill>
                  <a:schemeClr val="accent3"/>
                </a:solidFill>
              </a:rPr>
              <a:t>     </a:t>
            </a:r>
            <a:endParaRPr lang="ru-RU" sz="72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4" name="Рисунок 3" descr="18 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95867">
            <a:off x="7110075" y="2669606"/>
            <a:ext cx="2390787" cy="264333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43042" y="5214950"/>
            <a:ext cx="65008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-2-6=-2+(</a:t>
            </a:r>
            <a:r>
              <a:rPr lang="en-US" sz="66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-6</a:t>
            </a:r>
            <a:r>
              <a:rPr lang="ru-RU" sz="66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)</a:t>
            </a:r>
            <a:r>
              <a:rPr lang="en-US" sz="66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</a:t>
            </a:r>
            <a:r>
              <a:rPr lang="ru-RU" sz="6600" b="1" dirty="0" smtClean="0">
                <a:ln w="11430">
                  <a:solidFill>
                    <a:srgbClr val="00206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-8</a:t>
            </a:r>
          </a:p>
          <a:p>
            <a:endParaRPr lang="ru-RU" sz="6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4" name="Rectangle 4"/>
          <p:cNvSpPr>
            <a:spLocks noChangeArrowheads="1"/>
          </p:cNvSpPr>
          <p:nvPr/>
        </p:nvSpPr>
        <p:spPr bwMode="auto">
          <a:xfrm>
            <a:off x="1527175" y="549275"/>
            <a:ext cx="63500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Выполни вычитание.</a:t>
            </a:r>
            <a:br>
              <a:rPr lang="ru-RU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800" b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86405" name="Text Box 5"/>
          <p:cNvSpPr txBox="1">
            <a:spLocks noChangeArrowheads="1"/>
          </p:cNvSpPr>
          <p:nvPr/>
        </p:nvSpPr>
        <p:spPr bwMode="auto">
          <a:xfrm>
            <a:off x="1887538" y="2228850"/>
            <a:ext cx="6284912" cy="375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800" b="1" dirty="0">
                <a:solidFill>
                  <a:srgbClr val="002060"/>
                </a:solidFill>
                <a:latin typeface="Arial" charset="0"/>
              </a:rPr>
              <a:t>-13-(-67)=54</a:t>
            </a:r>
          </a:p>
          <a:p>
            <a:endParaRPr lang="ru-RU" sz="4800" b="1" dirty="0">
              <a:solidFill>
                <a:srgbClr val="FFFF00"/>
              </a:solidFill>
              <a:latin typeface="Arial" charset="0"/>
            </a:endParaRPr>
          </a:p>
          <a:p>
            <a:r>
              <a:rPr lang="ru-RU" sz="4800" b="1" dirty="0">
                <a:solidFill>
                  <a:srgbClr val="002060"/>
                </a:solidFill>
                <a:latin typeface="Arial" charset="0"/>
              </a:rPr>
              <a:t>9-109=</a:t>
            </a:r>
            <a:r>
              <a:rPr lang="ru-RU" sz="4800" b="1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ru-RU" sz="4800" b="1" dirty="0">
                <a:solidFill>
                  <a:srgbClr val="002060"/>
                </a:solidFill>
                <a:latin typeface="Arial" charset="0"/>
              </a:rPr>
              <a:t>-100</a:t>
            </a:r>
          </a:p>
          <a:p>
            <a:endParaRPr lang="ru-RU" sz="4800" b="1" dirty="0">
              <a:solidFill>
                <a:srgbClr val="FFFF00"/>
              </a:solidFill>
              <a:latin typeface="Arial" charset="0"/>
            </a:endParaRPr>
          </a:p>
          <a:p>
            <a:r>
              <a:rPr lang="ru-RU" sz="4800" b="1" dirty="0">
                <a:solidFill>
                  <a:srgbClr val="002060"/>
                </a:solidFill>
                <a:latin typeface="Arial" charset="0"/>
              </a:rPr>
              <a:t>289-(-46)=335</a:t>
            </a:r>
          </a:p>
        </p:txBody>
      </p:sp>
      <p:sp useBgFill="1">
        <p:nvSpPr>
          <p:cNvPr id="486406" name="Rectangle 6"/>
          <p:cNvSpPr>
            <a:spLocks noChangeArrowheads="1"/>
          </p:cNvSpPr>
          <p:nvPr/>
        </p:nvSpPr>
        <p:spPr bwMode="auto">
          <a:xfrm>
            <a:off x="4714876" y="2285992"/>
            <a:ext cx="1368425" cy="719138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86407" name="Rectangle 7"/>
          <p:cNvSpPr>
            <a:spLocks noChangeArrowheads="1"/>
          </p:cNvSpPr>
          <p:nvPr/>
        </p:nvSpPr>
        <p:spPr bwMode="auto">
          <a:xfrm>
            <a:off x="4857752" y="5214950"/>
            <a:ext cx="1368425" cy="719137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 useBgFill="1">
        <p:nvSpPr>
          <p:cNvPr id="486408" name="Rectangle 8"/>
          <p:cNvSpPr>
            <a:spLocks noChangeArrowheads="1"/>
          </p:cNvSpPr>
          <p:nvPr/>
        </p:nvSpPr>
        <p:spPr bwMode="auto">
          <a:xfrm>
            <a:off x="3929058" y="3786190"/>
            <a:ext cx="1368425" cy="719137"/>
          </a:xfrm>
          <a:prstGeom prst="rect">
            <a:avLst/>
          </a:prstGeom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6406" grpId="0" animBg="1"/>
      <p:bldP spid="486407" grpId="0" animBg="1"/>
      <p:bldP spid="48640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14282" y="5072074"/>
            <a:ext cx="5500726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89494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8A00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Диофант </a:t>
            </a:r>
            <a:r>
              <a:rPr lang="ru-RU" sz="2000" b="1" dirty="0" smtClean="0">
                <a:solidFill>
                  <a:srgbClr val="8A00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Александрийский 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8A00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древнегреческий математик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8A00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Автор «Арифметики</a:t>
            </a:r>
            <a:r>
              <a:rPr lang="ru-RU" b="1" dirty="0" smtClean="0">
                <a:solidFill>
                  <a:srgbClr val="8A001A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»</a:t>
            </a:r>
          </a:p>
          <a:p>
            <a:pPr algn="ctr">
              <a:spcBef>
                <a:spcPct val="50000"/>
              </a:spcBef>
            </a:pPr>
            <a:endParaRPr lang="ru-RU" sz="2000" b="1" dirty="0">
              <a:solidFill>
                <a:srgbClr val="8A001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214942" y="642918"/>
            <a:ext cx="3643338" cy="6509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89494">
                <a:alpha val="50000"/>
              </a:srgbClr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dirty="0" smtClean="0"/>
              <a:t>Правила умножения, деления были предложены в 3 веке греческим математиком Диофантом. Они звучали примерно так: «вычитаемое, умноженное на прибавляемое, дает вычитаемое», </a:t>
            </a:r>
            <a:r>
              <a:rPr lang="ru-RU" sz="2400" dirty="0" err="1" smtClean="0"/>
              <a:t>вычитаемое</a:t>
            </a:r>
            <a:r>
              <a:rPr lang="ru-RU" sz="2400" dirty="0" smtClean="0"/>
              <a:t>, умноженное на вычитаемое дает прибавляемое»</a:t>
            </a:r>
          </a:p>
          <a:p>
            <a:pPr algn="ctr">
              <a:spcBef>
                <a:spcPct val="50000"/>
              </a:spcBef>
            </a:pPr>
            <a:endParaRPr lang="ru-RU" sz="1400" b="1" dirty="0" smtClean="0">
              <a:solidFill>
                <a:srgbClr val="8A001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ru-RU" sz="1400" b="1" dirty="0" smtClean="0">
              <a:solidFill>
                <a:srgbClr val="8A001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ru-RU" sz="1400" b="1" dirty="0" smtClean="0">
              <a:solidFill>
                <a:srgbClr val="8A001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ru-RU" sz="1400" b="1" dirty="0" smtClean="0">
              <a:solidFill>
                <a:srgbClr val="8A001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spcBef>
                <a:spcPct val="50000"/>
              </a:spcBef>
            </a:pPr>
            <a:endParaRPr lang="ru-RU" sz="1400" b="1" dirty="0" smtClean="0">
              <a:solidFill>
                <a:srgbClr val="8A001A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pic>
        <p:nvPicPr>
          <p:cNvPr id="14346" name="Picture 10" descr="Рисунок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14290"/>
            <a:ext cx="3348034" cy="465966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142976" y="131978"/>
            <a:ext cx="7572428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Условившись положительные числа связывать со словом “друг”, а отрицательные числа со словом “враг”, древние употребляли интересное правило умножения: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Друг моего друга - мой друг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(+X)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(+X)= (+X)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Друг моего врага - мой враг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(+X)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(-X)= (-X)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Враг моего друга - мой враг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(- X )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•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(+ X )= (- X )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Враг моего врага - мой друг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(- X ) </a:t>
            </a:r>
            <a:r>
              <a:rPr lang="ru-RU" sz="3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•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</a:rPr>
              <a:t>(- X )= (+ X )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dirty="0" smtClean="0">
                <a:solidFill>
                  <a:srgbClr val="FF0000"/>
                </a:solidFill>
                <a:latin typeface="Arial" pitchFamily="34" charset="0"/>
              </a:rPr>
              <a:t>                  «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Правило знаков»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971550" y="338138"/>
            <a:ext cx="4248150" cy="536575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003366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/>
              <a:t>Математический диктант</a:t>
            </a:r>
          </a:p>
        </p:txBody>
      </p:sp>
      <p:grpSp>
        <p:nvGrpSpPr>
          <p:cNvPr id="2" name="Group 128"/>
          <p:cNvGrpSpPr>
            <a:grpSpLocks/>
          </p:cNvGrpSpPr>
          <p:nvPr/>
        </p:nvGrpSpPr>
        <p:grpSpPr bwMode="auto">
          <a:xfrm>
            <a:off x="1979613" y="1665288"/>
            <a:ext cx="3097212" cy="536575"/>
            <a:chOff x="884" y="1298"/>
            <a:chExt cx="1951" cy="338"/>
          </a:xfrm>
        </p:grpSpPr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884" y="1298"/>
              <a:ext cx="413" cy="338"/>
            </a:xfrm>
            <a:prstGeom prst="roundRect">
              <a:avLst>
                <a:gd name="adj" fmla="val 16667"/>
              </a:avLst>
            </a:prstGeom>
            <a:solidFill>
              <a:srgbClr val="003366"/>
            </a:solidFill>
            <a:ln w="38100" cmpd="dbl">
              <a:solidFill>
                <a:srgbClr val="CCECFF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rgbClr val="CCECFF"/>
                  </a:solidFill>
                </a:rPr>
                <a:t>1.</a:t>
              </a: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1564" y="1348"/>
              <a:ext cx="12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 smtClean="0"/>
                <a:t>10• </a:t>
              </a:r>
              <a:r>
                <a:rPr lang="ru-RU" sz="2400" b="1" dirty="0"/>
                <a:t>(– </a:t>
              </a:r>
              <a:r>
                <a:rPr lang="ru-RU" sz="2400" b="1" dirty="0" smtClean="0"/>
                <a:t>0,3)</a:t>
              </a:r>
              <a:endParaRPr lang="ru-RU" sz="2400" b="1" dirty="0"/>
            </a:p>
          </p:txBody>
        </p:sp>
      </p:grpSp>
      <p:grpSp>
        <p:nvGrpSpPr>
          <p:cNvPr id="3" name="Group 129"/>
          <p:cNvGrpSpPr>
            <a:grpSpLocks/>
          </p:cNvGrpSpPr>
          <p:nvPr/>
        </p:nvGrpSpPr>
        <p:grpSpPr bwMode="auto">
          <a:xfrm>
            <a:off x="1979613" y="2581275"/>
            <a:ext cx="3097212" cy="536575"/>
            <a:chOff x="884" y="1853"/>
            <a:chExt cx="1951" cy="338"/>
          </a:xfrm>
        </p:grpSpPr>
        <p:sp>
          <p:nvSpPr>
            <p:cNvPr id="2064" name="AutoShape 16"/>
            <p:cNvSpPr>
              <a:spLocks noChangeArrowheads="1"/>
            </p:cNvSpPr>
            <p:nvPr/>
          </p:nvSpPr>
          <p:spPr bwMode="auto">
            <a:xfrm>
              <a:off x="884" y="1853"/>
              <a:ext cx="413" cy="338"/>
            </a:xfrm>
            <a:prstGeom prst="roundRect">
              <a:avLst>
                <a:gd name="adj" fmla="val 16667"/>
              </a:avLst>
            </a:prstGeom>
            <a:solidFill>
              <a:srgbClr val="003366"/>
            </a:solidFill>
            <a:ln w="38100" cmpd="dbl">
              <a:solidFill>
                <a:srgbClr val="CCECFF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rgbClr val="CCECFF"/>
                  </a:solidFill>
                </a:rPr>
                <a:t>2.</a:t>
              </a: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1564" y="1853"/>
              <a:ext cx="12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 smtClean="0"/>
                <a:t> -6  • ( - 3)</a:t>
              </a:r>
              <a:endParaRPr lang="ru-RU" sz="2400" b="1" dirty="0"/>
            </a:p>
          </p:txBody>
        </p:sp>
      </p:grpSp>
      <p:grpSp>
        <p:nvGrpSpPr>
          <p:cNvPr id="4" name="Group 130"/>
          <p:cNvGrpSpPr>
            <a:grpSpLocks/>
          </p:cNvGrpSpPr>
          <p:nvPr/>
        </p:nvGrpSpPr>
        <p:grpSpPr bwMode="auto">
          <a:xfrm>
            <a:off x="1979613" y="3462338"/>
            <a:ext cx="3097212" cy="536575"/>
            <a:chOff x="884" y="2408"/>
            <a:chExt cx="1951" cy="338"/>
          </a:xfrm>
        </p:grpSpPr>
        <p:sp>
          <p:nvSpPr>
            <p:cNvPr id="2076" name="AutoShape 28"/>
            <p:cNvSpPr>
              <a:spLocks noChangeArrowheads="1"/>
            </p:cNvSpPr>
            <p:nvPr/>
          </p:nvSpPr>
          <p:spPr bwMode="auto">
            <a:xfrm>
              <a:off x="884" y="2408"/>
              <a:ext cx="413" cy="338"/>
            </a:xfrm>
            <a:prstGeom prst="roundRect">
              <a:avLst>
                <a:gd name="adj" fmla="val 16667"/>
              </a:avLst>
            </a:prstGeom>
            <a:solidFill>
              <a:srgbClr val="003366"/>
            </a:solidFill>
            <a:ln w="38100" cmpd="dbl">
              <a:solidFill>
                <a:srgbClr val="CCECFF"/>
              </a:solidFill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sz="2400" b="1">
                  <a:solidFill>
                    <a:srgbClr val="CCECFF"/>
                  </a:solidFill>
                </a:rPr>
                <a:t>3.</a:t>
              </a:r>
            </a:p>
          </p:txBody>
        </p:sp>
        <p:sp>
          <p:nvSpPr>
            <p:cNvPr id="2078" name="Text Box 30"/>
            <p:cNvSpPr txBox="1">
              <a:spLocks noChangeArrowheads="1"/>
            </p:cNvSpPr>
            <p:nvPr/>
          </p:nvSpPr>
          <p:spPr bwMode="auto">
            <a:xfrm>
              <a:off x="1564" y="2408"/>
              <a:ext cx="12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/>
                <a:t>–3,2  : 8</a:t>
              </a:r>
            </a:p>
          </p:txBody>
        </p:sp>
      </p:grpSp>
      <p:sp>
        <p:nvSpPr>
          <p:cNvPr id="2181" name="AutoShape 133"/>
          <p:cNvSpPr>
            <a:spLocks noChangeArrowheads="1"/>
          </p:cNvSpPr>
          <p:nvPr/>
        </p:nvSpPr>
        <p:spPr bwMode="auto">
          <a:xfrm>
            <a:off x="5580063" y="338138"/>
            <a:ext cx="2879725" cy="536575"/>
          </a:xfrm>
          <a:prstGeom prst="roundRect">
            <a:avLst>
              <a:gd name="adj" fmla="val 16667"/>
            </a:avLst>
          </a:prstGeom>
          <a:solidFill>
            <a:srgbClr val="003366"/>
          </a:solidFill>
          <a:ln w="38100" cmpd="dbl">
            <a:solidFill>
              <a:srgbClr val="CCEC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chemeClr val="bg1"/>
                </a:solidFill>
              </a:rPr>
              <a:t>Проверьте себя:</a:t>
            </a:r>
          </a:p>
        </p:txBody>
      </p:sp>
      <p:sp>
        <p:nvSpPr>
          <p:cNvPr id="2182" name="AutoShape 134"/>
          <p:cNvSpPr>
            <a:spLocks noChangeArrowheads="1"/>
          </p:cNvSpPr>
          <p:nvPr/>
        </p:nvSpPr>
        <p:spPr bwMode="auto">
          <a:xfrm>
            <a:off x="5119688" y="1665288"/>
            <a:ext cx="1252537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CCEC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= </a:t>
            </a:r>
            <a:r>
              <a:rPr lang="ru-RU" sz="2400" b="1" dirty="0" smtClean="0"/>
              <a:t>3</a:t>
            </a:r>
            <a:endParaRPr lang="ru-RU" sz="2400" b="1" dirty="0"/>
          </a:p>
        </p:txBody>
      </p:sp>
      <p:sp>
        <p:nvSpPr>
          <p:cNvPr id="2183" name="AutoShape 135"/>
          <p:cNvSpPr>
            <a:spLocks noChangeArrowheads="1"/>
          </p:cNvSpPr>
          <p:nvPr/>
        </p:nvSpPr>
        <p:spPr bwMode="auto">
          <a:xfrm>
            <a:off x="5119688" y="2581275"/>
            <a:ext cx="1252537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CCEC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 smtClean="0"/>
              <a:t>=  18</a:t>
            </a:r>
            <a:endParaRPr lang="ru-RU" sz="2400" b="1" dirty="0"/>
          </a:p>
        </p:txBody>
      </p:sp>
      <p:sp>
        <p:nvSpPr>
          <p:cNvPr id="2184" name="AutoShape 136"/>
          <p:cNvSpPr>
            <a:spLocks noChangeArrowheads="1"/>
          </p:cNvSpPr>
          <p:nvPr/>
        </p:nvSpPr>
        <p:spPr bwMode="auto">
          <a:xfrm>
            <a:off x="5119688" y="3462338"/>
            <a:ext cx="1252537" cy="536575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CCECFF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= </a:t>
            </a:r>
            <a:r>
              <a:rPr lang="ru-RU" sz="2400" b="1">
                <a:cs typeface="Arial" charset="0"/>
              </a:rPr>
              <a:t>–</a:t>
            </a:r>
            <a:r>
              <a:rPr lang="ru-RU" sz="2400" b="1"/>
              <a:t> 0,4</a:t>
            </a:r>
          </a:p>
        </p:txBody>
      </p:sp>
      <p:grpSp>
        <p:nvGrpSpPr>
          <p:cNvPr id="18" name="Group 177"/>
          <p:cNvGrpSpPr>
            <a:grpSpLocks/>
          </p:cNvGrpSpPr>
          <p:nvPr/>
        </p:nvGrpSpPr>
        <p:grpSpPr bwMode="auto">
          <a:xfrm>
            <a:off x="6300788" y="4365625"/>
            <a:ext cx="1366837" cy="828675"/>
            <a:chOff x="4468" y="2750"/>
            <a:chExt cx="861" cy="522"/>
          </a:xfrm>
        </p:grpSpPr>
        <p:sp>
          <p:nvSpPr>
            <p:cNvPr id="2219" name="AutoShape 171"/>
            <p:cNvSpPr>
              <a:spLocks noChangeArrowheads="1"/>
            </p:cNvSpPr>
            <p:nvPr/>
          </p:nvSpPr>
          <p:spPr bwMode="auto">
            <a:xfrm>
              <a:off x="4513" y="2761"/>
              <a:ext cx="771" cy="511"/>
            </a:xfrm>
            <a:prstGeom prst="roundRect">
              <a:avLst>
                <a:gd name="adj" fmla="val 16667"/>
              </a:avLst>
            </a:prstGeom>
            <a:noFill/>
            <a:ln w="38100" cmpd="dbl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grpSp>
          <p:nvGrpSpPr>
            <p:cNvPr id="19" name="Group 172"/>
            <p:cNvGrpSpPr>
              <a:grpSpLocks/>
            </p:cNvGrpSpPr>
            <p:nvPr/>
          </p:nvGrpSpPr>
          <p:grpSpPr bwMode="auto">
            <a:xfrm>
              <a:off x="4851" y="2750"/>
              <a:ext cx="478" cy="512"/>
              <a:chOff x="386" y="685"/>
              <a:chExt cx="512" cy="512"/>
            </a:xfrm>
          </p:grpSpPr>
          <p:sp>
            <p:nvSpPr>
              <p:cNvPr id="2221" name="Text Box 173"/>
              <p:cNvSpPr txBox="1">
                <a:spLocks noChangeArrowheads="1"/>
              </p:cNvSpPr>
              <p:nvPr/>
            </p:nvSpPr>
            <p:spPr bwMode="auto">
              <a:xfrm>
                <a:off x="386" y="685"/>
                <a:ext cx="5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ru-RU" sz="2400" b="1" dirty="0"/>
              </a:p>
            </p:txBody>
          </p:sp>
          <p:sp>
            <p:nvSpPr>
              <p:cNvPr id="2222" name="Text Box 174"/>
              <p:cNvSpPr txBox="1">
                <a:spLocks noChangeArrowheads="1"/>
              </p:cNvSpPr>
              <p:nvPr/>
            </p:nvSpPr>
            <p:spPr bwMode="auto">
              <a:xfrm>
                <a:off x="411" y="909"/>
                <a:ext cx="4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endParaRPr lang="ru-RU" sz="2400" b="1" dirty="0"/>
              </a:p>
            </p:txBody>
          </p:sp>
        </p:grpSp>
        <p:sp>
          <p:nvSpPr>
            <p:cNvPr id="2224" name="Text Box 176"/>
            <p:cNvSpPr txBox="1">
              <a:spLocks noChangeArrowheads="1"/>
            </p:cNvSpPr>
            <p:nvPr/>
          </p:nvSpPr>
          <p:spPr bwMode="auto">
            <a:xfrm>
              <a:off x="4468" y="2860"/>
              <a:ext cx="49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dirty="0" smtClean="0">
                  <a:cs typeface="Arial" charset="0"/>
                </a:rPr>
                <a:t> </a:t>
              </a:r>
              <a:endParaRPr lang="ru-RU" sz="2400" b="1" dirty="0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" grpId="0" animBg="1"/>
      <p:bldP spid="2182" grpId="0" animBg="1"/>
      <p:bldP spid="2183" grpId="0" animBg="1"/>
      <p:bldP spid="218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a9619a23c9b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2976" y="857232"/>
            <a:ext cx="6446333" cy="5340369"/>
          </a:xfrm>
        </p:spPr>
      </p:pic>
      <p:sp>
        <p:nvSpPr>
          <p:cNvPr id="8" name="Овальная выноска 7"/>
          <p:cNvSpPr/>
          <p:nvPr/>
        </p:nvSpPr>
        <p:spPr>
          <a:xfrm flipH="1">
            <a:off x="214282" y="0"/>
            <a:ext cx="2071670" cy="1714512"/>
          </a:xfrm>
          <a:prstGeom prst="wedgeEllipseCallout">
            <a:avLst>
              <a:gd name="adj1" fmla="val -42688"/>
              <a:gd name="adj2" fmla="val 4852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21193010">
            <a:off x="629803" y="355870"/>
            <a:ext cx="1250663" cy="10618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Я понял.</a:t>
            </a:r>
          </a:p>
          <a:p>
            <a:pPr>
              <a:spcBef>
                <a:spcPct val="50000"/>
              </a:spcBef>
            </a:pPr>
            <a:r>
              <a:rPr lang="ru-RU" b="1" dirty="0" err="1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Легкотня</a:t>
            </a:r>
            <a:r>
              <a:rPr lang="ru-RU" b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!</a:t>
            </a:r>
          </a:p>
          <a:p>
            <a:endParaRPr lang="ru-RU" b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Выноска-облако 8"/>
          <p:cNvSpPr/>
          <p:nvPr/>
        </p:nvSpPr>
        <p:spPr>
          <a:xfrm rot="396026">
            <a:off x="6595667" y="273647"/>
            <a:ext cx="1928826" cy="1761430"/>
          </a:xfrm>
          <a:prstGeom prst="cloudCallout">
            <a:avLst>
              <a:gd name="adj1" fmla="val -36234"/>
              <a:gd name="adj2" fmla="val 7606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929454" y="714356"/>
            <a:ext cx="1500198" cy="78483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Даешь</a:t>
            </a:r>
          </a:p>
          <a:p>
            <a:pPr>
              <a:spcBef>
                <a:spcPct val="50000"/>
              </a:spcBef>
            </a:pPr>
            <a:r>
              <a:rPr lang="ru-RU" b="1" dirty="0" smtClean="0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itchFamily="66" charset="0"/>
              </a:rPr>
              <a:t>«пятерки»!</a:t>
            </a:r>
            <a:endParaRPr lang="ru-RU" b="1" dirty="0">
              <a:ln w="11430">
                <a:solidFill>
                  <a:srgbClr val="FFFF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2082792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Когда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 и </a:t>
            </a:r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как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 появились</a:t>
            </a:r>
            <a:b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</a:b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отрицательные числа?</a:t>
            </a:r>
            <a:b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</a:b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                                  </a:t>
            </a:r>
            <a:r>
              <a:rPr lang="ru-RU" sz="3600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/>
              </a:rPr>
              <a:t>Китай</a:t>
            </a:r>
            <a:endParaRPr lang="ru-RU" sz="3600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71406" y="1928802"/>
            <a:ext cx="8229600" cy="4525963"/>
          </a:xfrm>
        </p:spPr>
        <p:txBody>
          <a:bodyPr>
            <a:normAutofit fontScale="975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/>
                <a:solidFill>
                  <a:schemeClr val="accent3"/>
                </a:solidFill>
              </a:rPr>
              <a:t>    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Первые сведения об отрицательных числах встречаются у китайских математиков во втором веке до нашей эры. Впервые отрицательные числа были узаконены в Китае в III веке, но использовались лишь для исключительных случаев, так как считались, в общем, бессмысленными...</a:t>
            </a:r>
            <a:endParaRPr lang="ru-RU" b="1" dirty="0">
              <a:ln>
                <a:solidFill>
                  <a:srgbClr val="002060"/>
                </a:solidFill>
              </a:ln>
              <a:solidFill>
                <a:schemeClr val="accent3"/>
              </a:solidFill>
            </a:endParaRPr>
          </a:p>
        </p:txBody>
      </p:sp>
      <p:pic>
        <p:nvPicPr>
          <p:cNvPr id="6" name="Рисунок 5" descr="9919166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-142900"/>
            <a:ext cx="2928926" cy="2214546"/>
          </a:xfrm>
          <a:prstGeom prst="rect">
            <a:avLst/>
          </a:prstGeom>
        </p:spPr>
      </p:pic>
      <p:pic>
        <p:nvPicPr>
          <p:cNvPr id="8" name="Рисунок 7" descr="asia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4500570"/>
            <a:ext cx="1363855" cy="2071678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85794"/>
            <a:ext cx="8229600" cy="4929222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8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Спасибо</a:t>
            </a:r>
            <a:br>
              <a:rPr lang="ru-RU" sz="8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</a:br>
            <a:r>
              <a:rPr lang="ru-RU" sz="8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 за </a:t>
            </a:r>
            <a:br>
              <a:rPr lang="ru-RU" sz="8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</a:br>
            <a:r>
              <a:rPr lang="ru-RU" sz="80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внимание!!!</a:t>
            </a:r>
            <a:endParaRPr lang="ru-RU" sz="8000" b="1" dirty="0">
              <a:ln>
                <a:solidFill>
                  <a:srgbClr val="002060"/>
                </a:solidFill>
              </a:ln>
              <a:solidFill>
                <a:schemeClr val="accent3"/>
              </a:solidFill>
              <a:effectLst/>
            </a:endParaRPr>
          </a:p>
        </p:txBody>
      </p:sp>
      <p:pic>
        <p:nvPicPr>
          <p:cNvPr id="4" name="Picture 7" descr="цв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857588" y="0"/>
            <a:ext cx="5286412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000" b="1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/>
              </a:rPr>
              <a:t>Индия</a:t>
            </a:r>
            <a:r>
              <a:rPr lang="ru-RU" b="1" dirty="0" smtClean="0">
                <a:ln/>
                <a:solidFill>
                  <a:schemeClr val="accent3"/>
                </a:solidFill>
                <a:effectLst/>
              </a:rPr>
              <a:t/>
            </a:r>
            <a:br>
              <a:rPr lang="ru-RU" b="1" dirty="0" smtClean="0">
                <a:ln/>
                <a:solidFill>
                  <a:schemeClr val="accent3"/>
                </a:solidFill>
                <a:effectLst/>
              </a:rPr>
            </a:br>
            <a:endParaRPr lang="ru-RU" b="1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883021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buNone/>
            </a:pP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Чуть позднее отрицательные числа стали</a:t>
            </a:r>
          </a:p>
          <a:p>
            <a:pPr algn="ctr">
              <a:buNone/>
            </a:pP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использоваться в Индии для обозначения</a:t>
            </a:r>
          </a:p>
          <a:p>
            <a:pPr algn="ctr" hangingPunct="0">
              <a:lnSpc>
                <a:spcPct val="111000"/>
              </a:lnSpc>
              <a:buClr>
                <a:srgbClr val="000000"/>
              </a:buClr>
              <a:buSzPct val="45000"/>
              <a:buNone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долгов, а положительные числа представляли как «имущество».</a:t>
            </a:r>
            <a:endParaRPr lang="ru-RU" b="1" dirty="0">
              <a:ln>
                <a:solidFill>
                  <a:srgbClr val="002060"/>
                </a:solidFill>
              </a:ln>
              <a:solidFill>
                <a:schemeClr val="accent3"/>
              </a:solidFill>
            </a:endParaRPr>
          </a:p>
        </p:txBody>
      </p:sp>
      <p:pic>
        <p:nvPicPr>
          <p:cNvPr id="4" name="Picture 6" descr="BD05881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7072330" y="4000504"/>
            <a:ext cx="2247862" cy="2661482"/>
          </a:xfrm>
          <a:prstGeom prst="rect">
            <a:avLst/>
          </a:prstGeom>
          <a:noFill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0"/>
            <a:ext cx="2170300" cy="19288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25602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Когда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 и </a:t>
            </a:r>
            <a:r>
              <a:rPr lang="ru-RU" sz="4800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как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 появились</a:t>
            </a:r>
            <a:b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</a:b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отрицательные числа?</a:t>
            </a:r>
            <a:b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</a:b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  <a:effectLst/>
              </a:rPr>
              <a:t>                       </a:t>
            </a:r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  <a:effectLst/>
              </a:rPr>
              <a:t>Европа</a:t>
            </a:r>
            <a:endParaRPr lang="ru-RU" b="1" dirty="0">
              <a:ln>
                <a:solidFill>
                  <a:srgbClr val="002060"/>
                </a:solidFill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857364"/>
            <a:ext cx="8229600" cy="4525963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b="1" dirty="0" smtClean="0">
                <a:ln>
                  <a:solidFill>
                    <a:srgbClr val="002060"/>
                  </a:solidFill>
                </a:ln>
                <a:solidFill>
                  <a:schemeClr val="accent3"/>
                </a:solidFill>
              </a:rPr>
              <a:t>В Европе отрицательные числа появились благодаря Леонардо Пизанскому (Фибоначчи), который тоже ввёл их для решения финансовых задач с долгами. В 1202 году он впервые использовал отрицательные числа для подсчёта своих убытков.</a:t>
            </a:r>
            <a:endParaRPr lang="ru-RU" b="1" dirty="0">
              <a:ln>
                <a:solidFill>
                  <a:srgbClr val="002060"/>
                </a:solidFill>
              </a:ln>
              <a:solidFill>
                <a:schemeClr val="accent3"/>
              </a:solidFill>
            </a:endParaRPr>
          </a:p>
        </p:txBody>
      </p:sp>
      <p:pic>
        <p:nvPicPr>
          <p:cNvPr id="5" name="Рисунок 4" descr="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142900"/>
            <a:ext cx="1857356" cy="2162671"/>
          </a:xfrm>
          <a:prstGeom prst="rect">
            <a:avLst/>
          </a:prstGeom>
        </p:spPr>
      </p:pic>
      <p:pic>
        <p:nvPicPr>
          <p:cNvPr id="7" name="Рисунок 6" descr="j0356713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4786322"/>
            <a:ext cx="2285984" cy="1938515"/>
          </a:xfrm>
          <a:prstGeom prst="rect">
            <a:avLst/>
          </a:prstGeom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5075238" y="1412875"/>
            <a:ext cx="3960812" cy="822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989494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algn="ctr" hangingPunct="0">
              <a:lnSpc>
                <a:spcPct val="96000"/>
              </a:lnSpc>
              <a:spcBef>
                <a:spcPts val="4825"/>
              </a:spcBef>
              <a:spcAft>
                <a:spcPts val="4825"/>
              </a:spcAft>
              <a:buClr>
                <a:srgbClr val="000000"/>
              </a:buClr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Признанию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отрицательных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чисел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способствовали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работы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французского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ученого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i="1" dirty="0" err="1" smtClean="0">
                <a:solidFill>
                  <a:srgbClr val="000000"/>
                </a:solidFill>
                <a:latin typeface="Lucida Sans Unicode" pitchFamily="34" charset="0"/>
              </a:rPr>
              <a:t>Рене</a:t>
            </a:r>
            <a:r>
              <a:rPr lang="en-GB" sz="2000" i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i="1" dirty="0" err="1" smtClean="0">
                <a:solidFill>
                  <a:srgbClr val="000000"/>
                </a:solidFill>
                <a:latin typeface="Lucida Sans Unicode" pitchFamily="34" charset="0"/>
              </a:rPr>
              <a:t>Декарт</a:t>
            </a:r>
            <a:r>
              <a:rPr lang="ru-RU" sz="2000" i="1" dirty="0" smtClean="0">
                <a:solidFill>
                  <a:srgbClr val="000000"/>
                </a:solidFill>
                <a:latin typeface="Lucida Sans Unicode" pitchFamily="34" charset="0"/>
              </a:rPr>
              <a:t>а</a:t>
            </a:r>
          </a:p>
          <a:p>
            <a:pPr algn="ctr" hangingPunct="0">
              <a:lnSpc>
                <a:spcPct val="96000"/>
              </a:lnSpc>
              <a:spcBef>
                <a:spcPts val="4825"/>
              </a:spcBef>
              <a:spcAft>
                <a:spcPts val="4825"/>
              </a:spcAft>
              <a:buClr>
                <a:srgbClr val="000000"/>
              </a:buClr>
              <a:buSzPct val="45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Он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предложил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        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геометрическое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 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истолкование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 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положительных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и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отрицательных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чисел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- </a:t>
            </a:r>
            <a:r>
              <a:rPr lang="en-GB" sz="2000" b="1" dirty="0" err="1" smtClean="0">
                <a:solidFill>
                  <a:srgbClr val="000000"/>
                </a:solidFill>
                <a:latin typeface="Lucida Sans Unicode" pitchFamily="34" charset="0"/>
              </a:rPr>
              <a:t>ввел</a:t>
            </a:r>
            <a:r>
              <a:rPr lang="en-GB" sz="2000" b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Lucida Sans Unicode" pitchFamily="34" charset="0"/>
              </a:rPr>
              <a:t>координатную</a:t>
            </a:r>
            <a:r>
              <a:rPr lang="en-GB" sz="2000" i="1" dirty="0" smtClean="0">
                <a:solidFill>
                  <a:srgbClr val="000000"/>
                </a:solidFill>
                <a:latin typeface="Lucida Sans Unicode" pitchFamily="34" charset="0"/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  <a:latin typeface="Lucida Sans Unicode" pitchFamily="34" charset="0"/>
              </a:rPr>
              <a:t>прямую</a:t>
            </a:r>
            <a:r>
              <a:rPr lang="en-GB" sz="2000" i="1" dirty="0" smtClean="0">
                <a:solidFill>
                  <a:srgbClr val="000000"/>
                </a:solidFill>
                <a:latin typeface="Lucida Sans Unicode" pitchFamily="34" charset="0"/>
              </a:rPr>
              <a:t>(1637г.)</a:t>
            </a:r>
            <a:r>
              <a:rPr lang="ar-SA" sz="2000" i="1" dirty="0" smtClean="0">
                <a:solidFill>
                  <a:srgbClr val="000000"/>
                </a:solidFill>
                <a:latin typeface="Lucida Sans Unicode" pitchFamily="34" charset="0"/>
              </a:rPr>
              <a:t>‏</a:t>
            </a:r>
            <a:endParaRPr lang="en-GB" sz="2000" i="1" dirty="0" smtClean="0">
              <a:solidFill>
                <a:srgbClr val="000000"/>
              </a:solidFill>
              <a:latin typeface="Lucida Sans Unicode" pitchFamily="34" charset="0"/>
            </a:endParaRPr>
          </a:p>
          <a:p>
            <a:pPr algn="ctr" hangingPunct="0">
              <a:lnSpc>
                <a:spcPct val="96000"/>
              </a:lnSpc>
              <a:spcBef>
                <a:spcPts val="4825"/>
              </a:spcBef>
              <a:spcAft>
                <a:spcPts val="4825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r>
              <a:rPr lang="en-GB" sz="1400" i="1" dirty="0" smtClean="0">
                <a:solidFill>
                  <a:srgbClr val="000000"/>
                </a:solidFill>
                <a:latin typeface="Lucida Sans Unicode" pitchFamily="34" charset="0"/>
              </a:rPr>
              <a:t>а</a:t>
            </a:r>
            <a:r>
              <a:rPr lang="en-GB" sz="4000" i="1" dirty="0" smtClean="0">
                <a:solidFill>
                  <a:srgbClr val="000000"/>
                </a:solidFill>
                <a:latin typeface="Lucida Sans Unicode" pitchFamily="34" charset="0"/>
              </a:rPr>
              <a:t>.</a:t>
            </a:r>
            <a:endParaRPr lang="ru-RU" sz="4000" i="1" dirty="0" smtClean="0">
              <a:solidFill>
                <a:srgbClr val="000000"/>
              </a:solidFill>
              <a:latin typeface="Lucida Sans Unicode" pitchFamily="34" charset="0"/>
            </a:endParaRPr>
          </a:p>
          <a:p>
            <a:pPr algn="ctr" hangingPunct="0">
              <a:lnSpc>
                <a:spcPct val="96000"/>
              </a:lnSpc>
              <a:spcBef>
                <a:spcPts val="4825"/>
              </a:spcBef>
              <a:spcAft>
                <a:spcPts val="4825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2400" algn="l"/>
                <a:tab pos="3143250" algn="l"/>
                <a:tab pos="3592513" algn="l"/>
                <a:tab pos="4040188" algn="l"/>
                <a:tab pos="4491038" algn="l"/>
                <a:tab pos="4940300" algn="l"/>
                <a:tab pos="5389563" algn="l"/>
                <a:tab pos="5837238" algn="l"/>
                <a:tab pos="6288088" algn="l"/>
                <a:tab pos="6737350" algn="l"/>
                <a:tab pos="7185025" algn="l"/>
                <a:tab pos="7634288" algn="l"/>
                <a:tab pos="8085138" algn="l"/>
                <a:tab pos="8534400" algn="l"/>
                <a:tab pos="8982075" algn="l"/>
              </a:tabLst>
            </a:pPr>
            <a:endParaRPr lang="en-GB" sz="4000" i="1" dirty="0">
              <a:solidFill>
                <a:srgbClr val="000000"/>
              </a:solidFill>
              <a:latin typeface="Lucida Sans Unicode" pitchFamily="34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714375" y="6237288"/>
            <a:ext cx="7643813" cy="1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7144544" y="6238081"/>
            <a:ext cx="28575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358107" y="6238081"/>
            <a:ext cx="285750" cy="158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6358732" y="6238081"/>
            <a:ext cx="285750" cy="158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142332" y="6238081"/>
            <a:ext cx="285750" cy="158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572669" y="6238081"/>
            <a:ext cx="28575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5715794" y="6238081"/>
            <a:ext cx="28575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2858294" y="6238081"/>
            <a:ext cx="28575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5001419" y="6238081"/>
            <a:ext cx="285750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4285457" y="6238081"/>
            <a:ext cx="285750" cy="1587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51" name="Прямоугольник 5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90988" y="5437188"/>
            <a:ext cx="676275" cy="615950"/>
          </a:xfrm>
          <a:prstGeom prst="rect">
            <a:avLst/>
          </a:prstGeom>
          <a:noFill/>
        </p:spPr>
      </p:pic>
      <p:pic>
        <p:nvPicPr>
          <p:cNvPr id="52" name="Прямоугольник 5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97238" y="5437188"/>
            <a:ext cx="787400" cy="615950"/>
          </a:xfrm>
          <a:prstGeom prst="rect">
            <a:avLst/>
          </a:prstGeom>
          <a:noFill/>
        </p:spPr>
      </p:pic>
      <p:pic>
        <p:nvPicPr>
          <p:cNvPr id="53" name="Прямоугольник 52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79963" y="5437188"/>
            <a:ext cx="676275" cy="615950"/>
          </a:xfrm>
          <a:prstGeom prst="rect">
            <a:avLst/>
          </a:prstGeom>
          <a:noFill/>
        </p:spPr>
      </p:pic>
      <p:pic>
        <p:nvPicPr>
          <p:cNvPr id="17441" name="Picture 33" descr="Рисунок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088" y="836613"/>
            <a:ext cx="3609975" cy="3838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>
            <a:off x="684213" y="4076700"/>
            <a:ext cx="7991475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8388350" y="3573463"/>
            <a:ext cx="2873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Х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11638" y="4076700"/>
            <a:ext cx="3397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latin typeface="Calibri" pitchFamily="34" charset="0"/>
              </a:rPr>
              <a:t>0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81716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77398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73080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68762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64444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6012657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55792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1474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47156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4211637" y="4005263"/>
            <a:ext cx="2889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38520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420269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>
            <a:off x="29868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25550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>
            <a:off x="21232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6914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>
            <a:off x="1259682" y="4077494"/>
            <a:ext cx="14446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14414" y="714356"/>
            <a:ext cx="7075487" cy="2062163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3200" dirty="0">
                <a:latin typeface="Calibri" pitchFamily="34" charset="0"/>
              </a:rPr>
              <a:t>Числа, расположенные справа от нуля, </a:t>
            </a:r>
          </a:p>
          <a:p>
            <a:pPr algn="just"/>
            <a:r>
              <a:rPr lang="ru-RU" sz="3200" dirty="0">
                <a:latin typeface="Calibri" pitchFamily="34" charset="0"/>
              </a:rPr>
              <a:t>являются </a:t>
            </a:r>
            <a:r>
              <a:rPr lang="ru-RU" sz="3200" b="1" dirty="0">
                <a:solidFill>
                  <a:srgbClr val="FF0000"/>
                </a:solidFill>
                <a:latin typeface="Calibri" pitchFamily="34" charset="0"/>
              </a:rPr>
              <a:t>положительными</a:t>
            </a:r>
            <a:r>
              <a:rPr lang="ru-RU" sz="3200" dirty="0">
                <a:latin typeface="Calibri" pitchFamily="34" charset="0"/>
              </a:rPr>
              <a:t>; </a:t>
            </a:r>
          </a:p>
          <a:p>
            <a:pPr algn="just"/>
            <a:r>
              <a:rPr lang="ru-RU" sz="3200" dirty="0">
                <a:latin typeface="Calibri" pitchFamily="34" charset="0"/>
              </a:rPr>
              <a:t>числа , расположенные слева от нуля </a:t>
            </a:r>
          </a:p>
          <a:p>
            <a:pPr algn="just"/>
            <a:r>
              <a:rPr lang="ru-RU" sz="3200" dirty="0">
                <a:latin typeface="Calibri" pitchFamily="34" charset="0"/>
              </a:rPr>
              <a:t>являются </a:t>
            </a:r>
            <a:r>
              <a:rPr lang="ru-RU" sz="3200" b="1" dirty="0">
                <a:solidFill>
                  <a:srgbClr val="FF0000"/>
                </a:solidFill>
                <a:latin typeface="Calibri" pitchFamily="34" charset="0"/>
              </a:rPr>
              <a:t>отрицательными.</a:t>
            </a:r>
          </a:p>
        </p:txBody>
      </p:sp>
      <p:sp>
        <p:nvSpPr>
          <p:cNvPr id="26" name="Дуга 25"/>
          <p:cNvSpPr/>
          <p:nvPr/>
        </p:nvSpPr>
        <p:spPr>
          <a:xfrm flipH="1">
            <a:off x="4427538" y="3500438"/>
            <a:ext cx="7848600" cy="865187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Дуга 26"/>
          <p:cNvSpPr/>
          <p:nvPr/>
        </p:nvSpPr>
        <p:spPr>
          <a:xfrm>
            <a:off x="-2773363" y="3573463"/>
            <a:ext cx="7058026" cy="792162"/>
          </a:xfrm>
          <a:prstGeom prst="arc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5292725" y="3644900"/>
            <a:ext cx="2397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Положительные числа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116013" y="3644900"/>
            <a:ext cx="2338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alibri" pitchFamily="34" charset="0"/>
              </a:rPr>
              <a:t>Отрицательные числа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5" grpId="0" animBg="1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a9619a23c9b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1928802"/>
            <a:ext cx="6643734" cy="4768486"/>
          </a:xfrm>
          <a:prstGeom prst="rect">
            <a:avLst/>
          </a:prstGeom>
        </p:spPr>
      </p:pic>
      <p:sp>
        <p:nvSpPr>
          <p:cNvPr id="8" name="Овальная выноска 7"/>
          <p:cNvSpPr/>
          <p:nvPr/>
        </p:nvSpPr>
        <p:spPr>
          <a:xfrm rot="21383314" flipH="1">
            <a:off x="1260897" y="-5834"/>
            <a:ext cx="3447603" cy="2204348"/>
          </a:xfrm>
          <a:prstGeom prst="wedgeEllipseCallout">
            <a:avLst>
              <a:gd name="adj1" fmla="val -23596"/>
              <a:gd name="adj2" fmla="val 6873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 rot="21291355">
            <a:off x="1502624" y="640747"/>
            <a:ext cx="2933934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    А ты  умеешь выполнять действия с этими  числами?</a:t>
            </a:r>
            <a:endParaRPr lang="ru-RU" sz="2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Выноска-облако 8"/>
          <p:cNvSpPr/>
          <p:nvPr/>
        </p:nvSpPr>
        <p:spPr>
          <a:xfrm rot="578275">
            <a:off x="6143504" y="302291"/>
            <a:ext cx="2063063" cy="1879130"/>
          </a:xfrm>
          <a:prstGeom prst="cloudCallout">
            <a:avLst>
              <a:gd name="adj1" fmla="val -27260"/>
              <a:gd name="adj2" fmla="val 7672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 rot="420135">
            <a:off x="6715140" y="785794"/>
            <a:ext cx="1067160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Легко!</a:t>
            </a:r>
          </a:p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Смотри!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53760" y="653829"/>
            <a:ext cx="8326080" cy="44097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1" tIns="40816" rIns="81631" bIns="40816"/>
          <a:lstStyle/>
          <a:p>
            <a:pPr algn="just" hangingPunct="0">
              <a:lnSpc>
                <a:spcPct val="11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Складывать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и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вычитать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отрицательные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числа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ru-RU" sz="4900" b="1" dirty="0" smtClean="0">
                <a:solidFill>
                  <a:srgbClr val="800000"/>
                </a:solidFill>
                <a:latin typeface="Comic Sans MS" pitchFamily="66" charset="0"/>
              </a:rPr>
              <a:t>        </a:t>
            </a:r>
            <a:r>
              <a:rPr lang="en-GB" sz="4900" b="1" dirty="0" err="1" smtClean="0">
                <a:solidFill>
                  <a:srgbClr val="800000"/>
                </a:solidFill>
                <a:latin typeface="Comic Sans MS" pitchFamily="66" charset="0"/>
              </a:rPr>
              <a:t>научилис</a:t>
            </a:r>
            <a:r>
              <a:rPr lang="ru-RU" sz="4900" b="1" dirty="0" err="1" smtClean="0">
                <a:solidFill>
                  <a:srgbClr val="800000"/>
                </a:solidFill>
                <a:latin typeface="Comic Sans MS" pitchFamily="66" charset="0"/>
              </a:rPr>
              <a:t>ь</a:t>
            </a:r>
            <a:r>
              <a:rPr lang="ru-RU" sz="4900" b="1" dirty="0" smtClean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 smtClean="0">
                <a:solidFill>
                  <a:srgbClr val="800000"/>
                </a:solidFill>
                <a:latin typeface="Comic Sans MS" pitchFamily="66" charset="0"/>
              </a:rPr>
              <a:t>древнекитайские</a:t>
            </a:r>
            <a:r>
              <a:rPr lang="en-GB" sz="4900" b="1" dirty="0" smtClean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ученые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еще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до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нашей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4900" b="1" dirty="0" err="1">
                <a:solidFill>
                  <a:srgbClr val="800000"/>
                </a:solidFill>
                <a:latin typeface="Comic Sans MS" pitchFamily="66" charset="0"/>
              </a:rPr>
              <a:t>эры</a:t>
            </a:r>
            <a:r>
              <a:rPr lang="en-GB" sz="4900" b="1" dirty="0">
                <a:solidFill>
                  <a:srgbClr val="800000"/>
                </a:solidFill>
                <a:latin typeface="Comic Sans MS" pitchFamily="66" charset="0"/>
              </a:rPr>
              <a:t>. </a:t>
            </a:r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47041" y="4756820"/>
            <a:ext cx="2905920" cy="19370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53760" y="5224869"/>
            <a:ext cx="3265920" cy="9807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1" tIns="40816" rIns="81631" bIns="40816"/>
          <a:lstStyle/>
          <a:p>
            <a:pPr algn="ctr" hangingPunct="0">
              <a:lnSpc>
                <a:spcPct val="109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en-GB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 Black" pitchFamily="34" charset="0"/>
                <a:cs typeface="Lucida Sans Unicode" pitchFamily="34" charset="0"/>
              </a:rPr>
              <a:t>(-1) + 1 = 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520" y="1960046"/>
            <a:ext cx="3585600" cy="43953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4534561" y="3306587"/>
            <a:ext cx="220320" cy="3441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1" tIns="40816" rIns="81631" bIns="40816"/>
          <a:lstStyle/>
          <a:p>
            <a:pPr algn="just" hangingPunct="0">
              <a:lnSpc>
                <a:spcPct val="90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326881" y="388841"/>
            <a:ext cx="8464320" cy="124429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1" tIns="40816" rIns="81631" bIns="40816"/>
          <a:lstStyle/>
          <a:p>
            <a:pPr algn="just" hangingPunct="0">
              <a:lnSpc>
                <a:spcPct val="11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Вот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как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индийский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математик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Брахмагупта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излагал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правила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сложения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 и </a:t>
            </a:r>
            <a:r>
              <a:rPr lang="en-GB" sz="2900" dirty="0" err="1">
                <a:solidFill>
                  <a:srgbClr val="800000"/>
                </a:solidFill>
                <a:latin typeface="Comic Sans MS" pitchFamily="66" charset="0"/>
              </a:rPr>
              <a:t>вычитания</a:t>
            </a:r>
            <a:r>
              <a:rPr lang="en-GB" sz="2900" dirty="0">
                <a:solidFill>
                  <a:srgbClr val="800000"/>
                </a:solidFill>
                <a:latin typeface="Comic Sans MS" pitchFamily="66" charset="0"/>
              </a:rPr>
              <a:t>: 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003840" y="1535202"/>
            <a:ext cx="6140160" cy="8338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1" tIns="40816" rIns="81631" bIns="40816"/>
          <a:lstStyle/>
          <a:p>
            <a:pPr algn="ctr" hangingPunct="0">
              <a:lnSpc>
                <a:spcPct val="11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«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Сумма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двух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имуществ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есть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имущество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»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2610720" y="2776612"/>
            <a:ext cx="6697440" cy="81656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1" tIns="40816" rIns="81631" bIns="40816"/>
          <a:lstStyle/>
          <a:p>
            <a:pPr algn="ctr" hangingPunct="0">
              <a:lnSpc>
                <a:spcPct val="90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en-GB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«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Сумма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двух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долгов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есть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долг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»,</a:t>
            </a:r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4049280" y="3624861"/>
            <a:ext cx="5094720" cy="14214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1" tIns="40816" rIns="81631" bIns="40816"/>
          <a:lstStyle/>
          <a:p>
            <a:pPr algn="ctr" hangingPunct="0">
              <a:lnSpc>
                <a:spcPct val="111000"/>
              </a:lnSpc>
              <a:buClr>
                <a:srgbClr val="000000"/>
              </a:buClr>
              <a:buSzPct val="45000"/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2276" algn="l"/>
                <a:tab pos="2851242" algn="l"/>
                <a:tab pos="3258769" algn="l"/>
                <a:tab pos="3664855" algn="l"/>
                <a:tab pos="4073821" algn="l"/>
                <a:tab pos="4481346" algn="l"/>
                <a:tab pos="4888873" algn="l"/>
                <a:tab pos="5294959" algn="l"/>
                <a:tab pos="5703925" algn="l"/>
                <a:tab pos="6111450" algn="l"/>
                <a:tab pos="6517536" algn="l"/>
                <a:tab pos="6925063" algn="l"/>
                <a:tab pos="7334029" algn="l"/>
                <a:tab pos="7741554" algn="l"/>
                <a:tab pos="8147640" algn="l"/>
              </a:tabLst>
            </a:pP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«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Сумма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имущества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и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долга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равна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их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 </a:t>
            </a:r>
            <a:r>
              <a:rPr lang="en-GB" sz="2500" dirty="0" err="1">
                <a:solidFill>
                  <a:srgbClr val="0000FF"/>
                </a:solidFill>
                <a:latin typeface="Comic Sans MS" pitchFamily="66" charset="0"/>
              </a:rPr>
              <a:t>разности</a:t>
            </a:r>
            <a:r>
              <a:rPr lang="en-GB" sz="2500" dirty="0">
                <a:solidFill>
                  <a:srgbClr val="0000FF"/>
                </a:solidFill>
                <a:latin typeface="Comic Sans MS" pitchFamily="66" charset="0"/>
              </a:rPr>
              <a:t>» и т. д.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222</TotalTime>
  <Words>569</Words>
  <Application>Microsoft Office PowerPoint</Application>
  <PresentationFormat>Экран (4:3)</PresentationFormat>
  <Paragraphs>104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Солнцестояние</vt:lpstr>
      <vt:lpstr>ОТРИЦАТЕЛЬНЫЕ ЧИСЛА</vt:lpstr>
      <vt:lpstr>Когда и как появились отрицательные числа?                                   Китай</vt:lpstr>
      <vt:lpstr>Индия </vt:lpstr>
      <vt:lpstr>Когда и как появились отрицательные числа?                        Европа</vt:lpstr>
      <vt:lpstr>Слайд 5</vt:lpstr>
      <vt:lpstr>Слайд 6</vt:lpstr>
      <vt:lpstr>Слайд 7</vt:lpstr>
      <vt:lpstr>Слайд 8</vt:lpstr>
      <vt:lpstr>Слайд 9</vt:lpstr>
      <vt:lpstr>Слайд 10</vt:lpstr>
      <vt:lpstr>Выполни сложение. Выбери ответ.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Спасибо  за 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ОТРИЦАТЕЛЬНЫЕ ЧИСЛА</dc:title>
  <cp:lastModifiedBy>User</cp:lastModifiedBy>
  <cp:revision>26</cp:revision>
  <dcterms:modified xsi:type="dcterms:W3CDTF">2012-04-16T09:20:32Z</dcterms:modified>
</cp:coreProperties>
</file>