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75" r:id="rId9"/>
    <p:sldId id="277" r:id="rId10"/>
    <p:sldId id="261" r:id="rId11"/>
    <p:sldId id="269" r:id="rId12"/>
    <p:sldId id="262" r:id="rId13"/>
    <p:sldId id="272" r:id="rId14"/>
    <p:sldId id="263" r:id="rId15"/>
    <p:sldId id="271" r:id="rId16"/>
    <p:sldId id="278" r:id="rId17"/>
    <p:sldId id="279" r:id="rId18"/>
    <p:sldId id="280" r:id="rId19"/>
    <p:sldId id="264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E8D85-9C14-4788-B6E7-E9C2A557910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86ED1-5EB7-458D-82E6-D75E626D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pPr hangingPunct="0">
              <a:lnSpc>
                <a:spcPct val="8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2" y="4350019"/>
            <a:ext cx="4733777" cy="350689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pPr hangingPunct="0">
              <a:lnSpc>
                <a:spcPct val="8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2" y="4350019"/>
            <a:ext cx="4733777" cy="350689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260034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7200" b="1" i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ОТРИЦАТЕЛЬНЫЕ ЧИСЛА</a:t>
            </a:r>
            <a:endParaRPr lang="ru-RU" sz="7200" b="1" i="1" dirty="0">
              <a:ln>
                <a:solidFill>
                  <a:srgbClr val="002060"/>
                </a:solidFill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071810"/>
            <a:ext cx="6400800" cy="2971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Работу подготовили ученицы 6 «б» класса средней школы № 3 </a:t>
            </a:r>
          </a:p>
          <a:p>
            <a:pPr algn="ctr"/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Суслина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Милена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 и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Баймаганбетова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Радмила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 </a:t>
            </a:r>
            <a:endParaRPr lang="ru-RU" sz="4000" b="1" dirty="0">
              <a:ln>
                <a:solidFill>
                  <a:srgbClr val="002060"/>
                </a:solidFill>
              </a:ln>
              <a:solidFill>
                <a:schemeClr val="accent3"/>
              </a:solidFill>
            </a:endParaRPr>
          </a:p>
        </p:txBody>
      </p:sp>
      <p:pic>
        <p:nvPicPr>
          <p:cNvPr id="6" name="Рисунок 5" descr="books-pile.jp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6215074" y="2428868"/>
            <a:ext cx="2784820" cy="4225916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0"/>
            <a:ext cx="8229600" cy="5983311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При сложении двух чисел</a:t>
            </a:r>
          </a:p>
          <a:p>
            <a:pPr>
              <a:buNone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Ты на знаки посмотри</a:t>
            </a:r>
          </a:p>
          <a:p>
            <a:pPr>
              <a:buNone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Если одного названья-</a:t>
            </a:r>
          </a:p>
          <a:p>
            <a:pPr>
              <a:buNone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Модули ты их сложи.</a:t>
            </a:r>
          </a:p>
          <a:p>
            <a:pPr>
              <a:buNone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И пред суммой непременно </a:t>
            </a:r>
          </a:p>
          <a:p>
            <a:pPr>
              <a:buNone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Ты поставь их общий знак</a:t>
            </a:r>
          </a:p>
          <a:p>
            <a:pPr>
              <a:buNone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Минус два плюс минус три</a:t>
            </a:r>
          </a:p>
          <a:p>
            <a:pPr>
              <a:buNone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Будет с минусом «пятак»!</a:t>
            </a:r>
          </a:p>
          <a:p>
            <a:endParaRPr lang="ru-RU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5657671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-2+(</a:t>
            </a:r>
            <a:r>
              <a:rPr lang="en-US" sz="72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-3</a:t>
            </a:r>
            <a:r>
              <a:rPr lang="ru-RU" sz="72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r>
              <a:rPr lang="en-US" sz="72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=-5</a:t>
            </a:r>
            <a:endParaRPr lang="ru-RU" sz="7200" b="1" dirty="0">
              <a:ln w="11430">
                <a:solidFill>
                  <a:srgbClr val="00206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t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561955"/>
            <a:ext cx="1214441" cy="2105031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Выполни сложение.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Выбери ответ.</a:t>
            </a:r>
          </a:p>
        </p:txBody>
      </p:sp>
      <p:sp>
        <p:nvSpPr>
          <p:cNvPr id="4392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3250" y="1700213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-35+(-9)=</a:t>
            </a:r>
          </a:p>
          <a:p>
            <a:pPr eaLnBrk="1" hangingPunct="1">
              <a:defRPr/>
            </a:pPr>
            <a:r>
              <a:rPr lang="ru-RU" sz="6000" dirty="0" smtClean="0">
                <a:solidFill>
                  <a:srgbClr val="FF0000"/>
                </a:solidFill>
                <a:hlinkClick r:id="rId2" action="ppaction://hlinksldjump"/>
              </a:rPr>
              <a:t>44</a:t>
            </a:r>
            <a:endParaRPr lang="ru-RU" sz="60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6000" dirty="0" smtClean="0">
                <a:solidFill>
                  <a:srgbClr val="FF0000"/>
                </a:solidFill>
                <a:hlinkClick r:id="" action="ppaction://noaction"/>
              </a:rPr>
              <a:t>-44</a:t>
            </a:r>
            <a:endParaRPr lang="ru-RU" sz="60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6000" dirty="0" smtClean="0">
                <a:solidFill>
                  <a:srgbClr val="FF0000"/>
                </a:solidFill>
                <a:hlinkClick r:id="rId2" action="ppaction://hlinksldjump"/>
              </a:rPr>
              <a:t>26</a:t>
            </a:r>
            <a:endParaRPr lang="ru-RU" sz="6000" dirty="0" smtClean="0">
              <a:solidFill>
                <a:srgbClr val="FF0000"/>
              </a:solidFill>
            </a:endParaRPr>
          </a:p>
        </p:txBody>
      </p:sp>
      <p:pic>
        <p:nvPicPr>
          <p:cNvPr id="14340" name="Picture 4" descr="j04099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276475"/>
            <a:ext cx="3813175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7400948" cy="450057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44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Если разного названья</a:t>
            </a:r>
          </a:p>
          <a:p>
            <a:pPr>
              <a:buNone/>
            </a:pPr>
            <a:r>
              <a:rPr lang="ru-RU" sz="44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Победит «сильнейший» знак</a:t>
            </a:r>
          </a:p>
          <a:p>
            <a:pPr>
              <a:buNone/>
            </a:pPr>
            <a:r>
              <a:rPr lang="ru-RU" sz="44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Разность модулей найди ты</a:t>
            </a:r>
          </a:p>
          <a:p>
            <a:pPr>
              <a:buNone/>
            </a:pPr>
            <a:r>
              <a:rPr lang="ru-RU" sz="44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И все время делай так!</a:t>
            </a:r>
          </a:p>
          <a:p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4572008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-5+8=3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1" descr="ручка с терадко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-357214"/>
            <a:ext cx="2910178" cy="241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18446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6000" dirty="0">
                <a:solidFill>
                  <a:srgbClr val="FF0000"/>
                </a:solidFill>
              </a:rPr>
              <a:t>-17+30=</a:t>
            </a:r>
          </a:p>
          <a:p>
            <a:r>
              <a:rPr lang="ru-RU" sz="6000" dirty="0">
                <a:solidFill>
                  <a:schemeClr val="folHlink"/>
                </a:solidFill>
                <a:hlinkClick r:id="" action="ppaction://noaction"/>
              </a:rPr>
              <a:t>47</a:t>
            </a:r>
            <a:endParaRPr lang="ru-RU" sz="6000" dirty="0">
              <a:solidFill>
                <a:schemeClr val="folHlink"/>
              </a:solidFill>
            </a:endParaRPr>
          </a:p>
          <a:p>
            <a:r>
              <a:rPr lang="ru-RU" sz="6000" dirty="0">
                <a:solidFill>
                  <a:schemeClr val="folHlink"/>
                </a:solidFill>
                <a:hlinkClick r:id="" action="ppaction://noaction"/>
              </a:rPr>
              <a:t>-47</a:t>
            </a:r>
            <a:endParaRPr lang="ru-RU" sz="6000" dirty="0">
              <a:solidFill>
                <a:schemeClr val="folHlink"/>
              </a:solidFill>
            </a:endParaRPr>
          </a:p>
          <a:p>
            <a:r>
              <a:rPr lang="ru-RU" sz="6000" dirty="0">
                <a:solidFill>
                  <a:schemeClr val="folHlink"/>
                </a:solidFill>
                <a:hlinkClick r:id="" action="ppaction://noaction"/>
              </a:rPr>
              <a:t>13</a:t>
            </a:r>
            <a:endParaRPr lang="ru-RU" sz="6000" dirty="0">
              <a:solidFill>
                <a:schemeClr val="folHlink"/>
              </a:solidFill>
            </a:endParaRPr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1631950" y="0"/>
            <a:ext cx="58721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Выполни сложение.</a:t>
            </a:r>
            <a:b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Выбери ответ.</a:t>
            </a:r>
          </a:p>
        </p:txBody>
      </p:sp>
      <p:pic>
        <p:nvPicPr>
          <p:cNvPr id="445445" name="Picture 5" descr="j04099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276475"/>
            <a:ext cx="3813175" cy="391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dirty="0" smtClean="0">
                <a:ln/>
                <a:solidFill>
                  <a:schemeClr val="accent3"/>
                </a:solidFill>
              </a:rPr>
              <a:t>Чтобы из данного числа</a:t>
            </a:r>
          </a:p>
          <a:p>
            <a:pPr algn="ctr">
              <a:buNone/>
            </a:pPr>
            <a:r>
              <a:rPr lang="ru-RU" sz="4800" b="1" dirty="0" smtClean="0">
                <a:ln/>
                <a:solidFill>
                  <a:schemeClr val="accent3"/>
                </a:solidFill>
              </a:rPr>
              <a:t>вычесть другое, </a:t>
            </a:r>
          </a:p>
          <a:p>
            <a:pPr algn="ctr">
              <a:buNone/>
            </a:pPr>
            <a:r>
              <a:rPr lang="ru-RU" sz="4800" b="1" dirty="0" smtClean="0">
                <a:ln/>
                <a:solidFill>
                  <a:schemeClr val="accent3"/>
                </a:solidFill>
              </a:rPr>
              <a:t>надо к уменьшаемому</a:t>
            </a:r>
          </a:p>
          <a:p>
            <a:pPr algn="ctr">
              <a:buNone/>
            </a:pPr>
            <a:r>
              <a:rPr lang="ru-RU" sz="4800" b="1" dirty="0" smtClean="0">
                <a:ln/>
                <a:solidFill>
                  <a:schemeClr val="accent3"/>
                </a:solidFill>
              </a:rPr>
              <a:t>прибавить число,</a:t>
            </a:r>
          </a:p>
          <a:p>
            <a:pPr algn="ctr">
              <a:buNone/>
            </a:pPr>
            <a:r>
              <a:rPr lang="ru-RU" sz="4800" b="1" dirty="0" smtClean="0">
                <a:ln/>
                <a:solidFill>
                  <a:schemeClr val="accent3"/>
                </a:solidFill>
              </a:rPr>
              <a:t>противоположное</a:t>
            </a:r>
          </a:p>
          <a:p>
            <a:pPr algn="ctr">
              <a:buNone/>
            </a:pPr>
            <a:r>
              <a:rPr lang="ru-RU" sz="4800" b="1" dirty="0" smtClean="0">
                <a:ln/>
                <a:solidFill>
                  <a:schemeClr val="accent3"/>
                </a:solidFill>
              </a:rPr>
              <a:t>вычитаемому.</a:t>
            </a:r>
          </a:p>
          <a:p>
            <a:pPr>
              <a:buNone/>
            </a:pPr>
            <a:r>
              <a:rPr lang="ru-RU" sz="7200" b="1" dirty="0" smtClean="0">
                <a:ln/>
                <a:solidFill>
                  <a:schemeClr val="accent3"/>
                </a:solidFill>
              </a:rPr>
              <a:t>     </a:t>
            </a:r>
            <a:endParaRPr lang="ru-RU" sz="72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Рисунок 3" descr="18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95867">
            <a:off x="7110075" y="2669606"/>
            <a:ext cx="2390787" cy="26433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3042" y="5214950"/>
            <a:ext cx="65008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-2-6=-2+(</a:t>
            </a:r>
            <a:r>
              <a:rPr lang="en-US" sz="66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-6</a:t>
            </a:r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r>
              <a:rPr lang="en-US" sz="66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</a:t>
            </a:r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-8</a:t>
            </a:r>
          </a:p>
          <a:p>
            <a:endParaRPr lang="ru-RU" sz="6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1527175" y="549275"/>
            <a:ext cx="635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Выполни вычитание.</a:t>
            </a:r>
            <a:b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887538" y="2228850"/>
            <a:ext cx="6284912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Arial" charset="0"/>
              </a:rPr>
              <a:t>-13-(-67)=54</a:t>
            </a:r>
          </a:p>
          <a:p>
            <a:endParaRPr lang="ru-RU" sz="4800" b="1" dirty="0">
              <a:solidFill>
                <a:srgbClr val="FFFF00"/>
              </a:solidFill>
              <a:latin typeface="Arial" charset="0"/>
            </a:endParaRPr>
          </a:p>
          <a:p>
            <a:r>
              <a:rPr lang="ru-RU" sz="4800" b="1" dirty="0">
                <a:solidFill>
                  <a:srgbClr val="002060"/>
                </a:solidFill>
                <a:latin typeface="Arial" charset="0"/>
              </a:rPr>
              <a:t>9-109=</a:t>
            </a:r>
            <a:r>
              <a:rPr lang="ru-RU" sz="48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4800" b="1" dirty="0">
                <a:solidFill>
                  <a:srgbClr val="002060"/>
                </a:solidFill>
                <a:latin typeface="Arial" charset="0"/>
              </a:rPr>
              <a:t>-100</a:t>
            </a:r>
          </a:p>
          <a:p>
            <a:endParaRPr lang="ru-RU" sz="4800" b="1" dirty="0">
              <a:solidFill>
                <a:srgbClr val="FFFF00"/>
              </a:solidFill>
              <a:latin typeface="Arial" charset="0"/>
            </a:endParaRPr>
          </a:p>
          <a:p>
            <a:r>
              <a:rPr lang="ru-RU" sz="4800" b="1" dirty="0">
                <a:solidFill>
                  <a:srgbClr val="002060"/>
                </a:solidFill>
                <a:latin typeface="Arial" charset="0"/>
              </a:rPr>
              <a:t>289-(-46)=335</a:t>
            </a:r>
          </a:p>
        </p:txBody>
      </p:sp>
      <p:sp useBgFill="1">
        <p:nvSpPr>
          <p:cNvPr id="486406" name="Rectangle 6"/>
          <p:cNvSpPr>
            <a:spLocks noChangeArrowheads="1"/>
          </p:cNvSpPr>
          <p:nvPr/>
        </p:nvSpPr>
        <p:spPr bwMode="auto">
          <a:xfrm>
            <a:off x="4714876" y="2285992"/>
            <a:ext cx="1368425" cy="719138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6407" name="Rectangle 7"/>
          <p:cNvSpPr>
            <a:spLocks noChangeArrowheads="1"/>
          </p:cNvSpPr>
          <p:nvPr/>
        </p:nvSpPr>
        <p:spPr bwMode="auto">
          <a:xfrm>
            <a:off x="4857752" y="5214950"/>
            <a:ext cx="1368425" cy="719137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6408" name="Rectangle 8"/>
          <p:cNvSpPr>
            <a:spLocks noChangeArrowheads="1"/>
          </p:cNvSpPr>
          <p:nvPr/>
        </p:nvSpPr>
        <p:spPr bwMode="auto">
          <a:xfrm>
            <a:off x="3929058" y="3786190"/>
            <a:ext cx="1368425" cy="719137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6" grpId="0" animBg="1"/>
      <p:bldP spid="486407" grpId="0" animBg="1"/>
      <p:bldP spid="4864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14282" y="5072074"/>
            <a:ext cx="550072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89494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8A00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Диофант </a:t>
            </a:r>
            <a:r>
              <a:rPr lang="ru-RU" sz="2000" b="1" dirty="0" smtClean="0">
                <a:solidFill>
                  <a:srgbClr val="8A00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Александрийский 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8A00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древнегреческий математик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8A00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Автор «Арифметики</a:t>
            </a:r>
            <a:r>
              <a:rPr lang="ru-RU" b="1" dirty="0" smtClean="0">
                <a:solidFill>
                  <a:srgbClr val="8A00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</a:p>
          <a:p>
            <a:pPr algn="ctr">
              <a:spcBef>
                <a:spcPct val="50000"/>
              </a:spcBef>
            </a:pPr>
            <a:endParaRPr lang="ru-RU" sz="2000" b="1" dirty="0">
              <a:solidFill>
                <a:srgbClr val="8A00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214942" y="642918"/>
            <a:ext cx="3643338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89494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Правила умножения, деления были предложены в 3 веке греческим математиком Диофантом. Они звучали примерно так: «вычитаемое, умноженное на прибавляемое, дает вычитаемое», </a:t>
            </a:r>
            <a:r>
              <a:rPr lang="ru-RU" sz="2400" dirty="0" err="1" smtClean="0"/>
              <a:t>вычитаемое</a:t>
            </a:r>
            <a:r>
              <a:rPr lang="ru-RU" sz="2400" dirty="0" smtClean="0"/>
              <a:t>, умноженное на вычитаемое дает прибавляемое»</a:t>
            </a:r>
          </a:p>
          <a:p>
            <a:pPr algn="ctr">
              <a:spcBef>
                <a:spcPct val="50000"/>
              </a:spcBef>
            </a:pPr>
            <a:endParaRPr lang="ru-RU" sz="1400" b="1" dirty="0" smtClean="0">
              <a:solidFill>
                <a:srgbClr val="8A00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 sz="1400" b="1" dirty="0" smtClean="0">
              <a:solidFill>
                <a:srgbClr val="8A00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 sz="1400" b="1" dirty="0" smtClean="0">
              <a:solidFill>
                <a:srgbClr val="8A00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 sz="1400" b="1" dirty="0" smtClean="0">
              <a:solidFill>
                <a:srgbClr val="8A00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 sz="1400" b="1" dirty="0" smtClean="0">
              <a:solidFill>
                <a:srgbClr val="8A00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4346" name="Picture 10" descr="Рисунок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3348034" cy="46596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31978"/>
            <a:ext cx="757242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Условившись положительные числа связывать со словом “друг”, а отрицательные числа со словом “враг”, древние употребляли интересное правило умножения: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 моего друга - мой друг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(+X)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(+X)= (+X)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 моего врага - мой враг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(+X)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(-X)= (-X)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Враг моего друга - мой враг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(- X )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(+ X )= (- X 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Враг моего врага - мой друг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(- X )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(- X )= (+ X 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</a:rPr>
              <a:t>                  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Правило знаков»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971550" y="338138"/>
            <a:ext cx="4248150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Математический диктант</a:t>
            </a:r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979613" y="1665288"/>
            <a:ext cx="3097212" cy="536575"/>
            <a:chOff x="884" y="1298"/>
            <a:chExt cx="1951" cy="338"/>
          </a:xfrm>
        </p:grpSpPr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884" y="1298"/>
              <a:ext cx="413" cy="338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CCECFF"/>
                  </a:solidFill>
                </a:rPr>
                <a:t>1.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1564" y="1348"/>
              <a:ext cx="1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/>
                <a:t>10• </a:t>
              </a:r>
              <a:r>
                <a:rPr lang="ru-RU" sz="2400" b="1" dirty="0"/>
                <a:t>(– </a:t>
              </a:r>
              <a:r>
                <a:rPr lang="ru-RU" sz="2400" b="1" dirty="0" smtClean="0"/>
                <a:t>0,3)</a:t>
              </a:r>
              <a:endParaRPr lang="ru-RU" sz="2400" b="1" dirty="0"/>
            </a:p>
          </p:txBody>
        </p:sp>
      </p:grpSp>
      <p:grpSp>
        <p:nvGrpSpPr>
          <p:cNvPr id="3" name="Group 129"/>
          <p:cNvGrpSpPr>
            <a:grpSpLocks/>
          </p:cNvGrpSpPr>
          <p:nvPr/>
        </p:nvGrpSpPr>
        <p:grpSpPr bwMode="auto">
          <a:xfrm>
            <a:off x="1979613" y="2581275"/>
            <a:ext cx="3097212" cy="536575"/>
            <a:chOff x="884" y="1853"/>
            <a:chExt cx="1951" cy="338"/>
          </a:xfrm>
        </p:grpSpPr>
        <p:sp>
          <p:nvSpPr>
            <p:cNvPr id="2064" name="AutoShape 16"/>
            <p:cNvSpPr>
              <a:spLocks noChangeArrowheads="1"/>
            </p:cNvSpPr>
            <p:nvPr/>
          </p:nvSpPr>
          <p:spPr bwMode="auto">
            <a:xfrm>
              <a:off x="884" y="1853"/>
              <a:ext cx="413" cy="338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CCECFF"/>
                  </a:solidFill>
                </a:rPr>
                <a:t>2.</a:t>
              </a: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564" y="1853"/>
              <a:ext cx="1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/>
                <a:t> -6  • ( - 3)</a:t>
              </a:r>
              <a:endParaRPr lang="ru-RU" sz="2400" b="1" dirty="0"/>
            </a:p>
          </p:txBody>
        </p:sp>
      </p:grpSp>
      <p:grpSp>
        <p:nvGrpSpPr>
          <p:cNvPr id="4" name="Group 130"/>
          <p:cNvGrpSpPr>
            <a:grpSpLocks/>
          </p:cNvGrpSpPr>
          <p:nvPr/>
        </p:nvGrpSpPr>
        <p:grpSpPr bwMode="auto">
          <a:xfrm>
            <a:off x="1979613" y="3462338"/>
            <a:ext cx="3097212" cy="536575"/>
            <a:chOff x="884" y="2408"/>
            <a:chExt cx="1951" cy="338"/>
          </a:xfrm>
        </p:grpSpPr>
        <p:sp>
          <p:nvSpPr>
            <p:cNvPr id="2076" name="AutoShape 28"/>
            <p:cNvSpPr>
              <a:spLocks noChangeArrowheads="1"/>
            </p:cNvSpPr>
            <p:nvPr/>
          </p:nvSpPr>
          <p:spPr bwMode="auto">
            <a:xfrm>
              <a:off x="884" y="2408"/>
              <a:ext cx="413" cy="338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 w="38100" cmpd="dbl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CCECFF"/>
                  </a:solidFill>
                </a:rPr>
                <a:t>3.</a:t>
              </a: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1564" y="2408"/>
              <a:ext cx="1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–3,2  : 8</a:t>
              </a:r>
            </a:p>
          </p:txBody>
        </p:sp>
      </p:grpSp>
      <p:sp>
        <p:nvSpPr>
          <p:cNvPr id="2181" name="AutoShape 133"/>
          <p:cNvSpPr>
            <a:spLocks noChangeArrowheads="1"/>
          </p:cNvSpPr>
          <p:nvPr/>
        </p:nvSpPr>
        <p:spPr bwMode="auto">
          <a:xfrm>
            <a:off x="5580063" y="338138"/>
            <a:ext cx="2879725" cy="536575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Проверьте себя:</a:t>
            </a:r>
          </a:p>
        </p:txBody>
      </p:sp>
      <p:sp>
        <p:nvSpPr>
          <p:cNvPr id="2182" name="AutoShape 134"/>
          <p:cNvSpPr>
            <a:spLocks noChangeArrowheads="1"/>
          </p:cNvSpPr>
          <p:nvPr/>
        </p:nvSpPr>
        <p:spPr bwMode="auto">
          <a:xfrm>
            <a:off x="5119688" y="1665288"/>
            <a:ext cx="1252537" cy="510778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= </a:t>
            </a:r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183" name="AutoShape 135"/>
          <p:cNvSpPr>
            <a:spLocks noChangeArrowheads="1"/>
          </p:cNvSpPr>
          <p:nvPr/>
        </p:nvSpPr>
        <p:spPr bwMode="auto">
          <a:xfrm>
            <a:off x="5119688" y="2581275"/>
            <a:ext cx="1252537" cy="510778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/>
              <a:t>=  18</a:t>
            </a:r>
            <a:endParaRPr lang="ru-RU" sz="2400" b="1" dirty="0"/>
          </a:p>
        </p:txBody>
      </p:sp>
      <p:sp>
        <p:nvSpPr>
          <p:cNvPr id="2184" name="AutoShape 136"/>
          <p:cNvSpPr>
            <a:spLocks noChangeArrowheads="1"/>
          </p:cNvSpPr>
          <p:nvPr/>
        </p:nvSpPr>
        <p:spPr bwMode="auto">
          <a:xfrm>
            <a:off x="5119688" y="3462338"/>
            <a:ext cx="1252537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CCEC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= </a:t>
            </a:r>
            <a:r>
              <a:rPr lang="ru-RU" sz="2400" b="1">
                <a:cs typeface="Arial" charset="0"/>
              </a:rPr>
              <a:t>–</a:t>
            </a:r>
            <a:r>
              <a:rPr lang="ru-RU" sz="2400" b="1"/>
              <a:t> 0,4</a:t>
            </a:r>
          </a:p>
        </p:txBody>
      </p:sp>
      <p:grpSp>
        <p:nvGrpSpPr>
          <p:cNvPr id="18" name="Group 177"/>
          <p:cNvGrpSpPr>
            <a:grpSpLocks/>
          </p:cNvGrpSpPr>
          <p:nvPr/>
        </p:nvGrpSpPr>
        <p:grpSpPr bwMode="auto">
          <a:xfrm>
            <a:off x="6300788" y="4365625"/>
            <a:ext cx="1366837" cy="828675"/>
            <a:chOff x="4468" y="2750"/>
            <a:chExt cx="861" cy="522"/>
          </a:xfrm>
        </p:grpSpPr>
        <p:sp>
          <p:nvSpPr>
            <p:cNvPr id="2219" name="AutoShape 171"/>
            <p:cNvSpPr>
              <a:spLocks noChangeArrowheads="1"/>
            </p:cNvSpPr>
            <p:nvPr/>
          </p:nvSpPr>
          <p:spPr bwMode="auto">
            <a:xfrm>
              <a:off x="4513" y="2761"/>
              <a:ext cx="771" cy="511"/>
            </a:xfrm>
            <a:prstGeom prst="roundRect">
              <a:avLst>
                <a:gd name="adj" fmla="val 16667"/>
              </a:avLst>
            </a:prstGeom>
            <a:noFill/>
            <a:ln w="38100" cmpd="dbl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pSp>
          <p:nvGrpSpPr>
            <p:cNvPr id="19" name="Group 172"/>
            <p:cNvGrpSpPr>
              <a:grpSpLocks/>
            </p:cNvGrpSpPr>
            <p:nvPr/>
          </p:nvGrpSpPr>
          <p:grpSpPr bwMode="auto">
            <a:xfrm>
              <a:off x="4851" y="2750"/>
              <a:ext cx="478" cy="512"/>
              <a:chOff x="386" y="685"/>
              <a:chExt cx="512" cy="512"/>
            </a:xfrm>
          </p:grpSpPr>
          <p:sp>
            <p:nvSpPr>
              <p:cNvPr id="2221" name="Text Box 173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ru-RU" sz="2400" b="1" dirty="0"/>
              </a:p>
            </p:txBody>
          </p:sp>
          <p:sp>
            <p:nvSpPr>
              <p:cNvPr id="2222" name="Text Box 174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ru-RU" sz="2400" b="1" dirty="0"/>
              </a:p>
            </p:txBody>
          </p:sp>
        </p:grpSp>
        <p:sp>
          <p:nvSpPr>
            <p:cNvPr id="2224" name="Text Box 176"/>
            <p:cNvSpPr txBox="1">
              <a:spLocks noChangeArrowheads="1"/>
            </p:cNvSpPr>
            <p:nvPr/>
          </p:nvSpPr>
          <p:spPr bwMode="auto">
            <a:xfrm>
              <a:off x="4468" y="2860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 smtClean="0">
                  <a:cs typeface="Arial" charset="0"/>
                </a:rPr>
                <a:t> </a:t>
              </a:r>
              <a:endParaRPr lang="ru-RU" sz="2400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" grpId="0" animBg="1"/>
      <p:bldP spid="2182" grpId="0" animBg="1"/>
      <p:bldP spid="2183" grpId="0" animBg="1"/>
      <p:bldP spid="21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9619a23c9b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857232"/>
            <a:ext cx="6446333" cy="5340369"/>
          </a:xfrm>
        </p:spPr>
      </p:pic>
      <p:sp>
        <p:nvSpPr>
          <p:cNvPr id="8" name="Овальная выноска 7"/>
          <p:cNvSpPr/>
          <p:nvPr/>
        </p:nvSpPr>
        <p:spPr>
          <a:xfrm flipH="1">
            <a:off x="214282" y="0"/>
            <a:ext cx="2071670" cy="1714512"/>
          </a:xfrm>
          <a:prstGeom prst="wedgeEllipseCallout">
            <a:avLst>
              <a:gd name="adj1" fmla="val -42688"/>
              <a:gd name="adj2" fmla="val 4852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21193010">
            <a:off x="629803" y="355870"/>
            <a:ext cx="1250663" cy="10618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Я понял.</a:t>
            </a:r>
          </a:p>
          <a:p>
            <a:pPr>
              <a:spcBef>
                <a:spcPct val="50000"/>
              </a:spcBef>
            </a:pPr>
            <a:r>
              <a:rPr lang="ru-RU" b="1" dirty="0" err="1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Легкотня</a:t>
            </a:r>
            <a:r>
              <a:rPr lang="ru-RU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!</a:t>
            </a:r>
          </a:p>
          <a:p>
            <a:endParaRPr lang="ru-RU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Выноска-облако 8"/>
          <p:cNvSpPr/>
          <p:nvPr/>
        </p:nvSpPr>
        <p:spPr>
          <a:xfrm rot="396026">
            <a:off x="6595667" y="273647"/>
            <a:ext cx="1928826" cy="1761430"/>
          </a:xfrm>
          <a:prstGeom prst="cloudCallout">
            <a:avLst>
              <a:gd name="adj1" fmla="val -36234"/>
              <a:gd name="adj2" fmla="val 760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714356"/>
            <a:ext cx="1500198" cy="7848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Даешь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«пятерки»!</a:t>
            </a:r>
            <a:endParaRPr lang="ru-RU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08279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Когда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 и </a:t>
            </a: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как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 появились</a:t>
            </a:r>
            <a:b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</a:b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отрицательные числа?</a:t>
            </a:r>
            <a:b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</a:b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                                  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/>
              </a:rPr>
              <a:t>Китай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71406" y="1928802"/>
            <a:ext cx="8229600" cy="4525963"/>
          </a:xfrm>
        </p:spPr>
        <p:txBody>
          <a:bodyPr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   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Первые сведения об отрицательных числах встречаются у китайских математиков во втором веке до нашей эры. Впервые отрицательные числа были узаконены в Китае в III веке, но использовались лишь для исключительных случаев, так как считались, в общем, бессмысленными...</a:t>
            </a:r>
            <a:endParaRPr lang="ru-RU" b="1" dirty="0">
              <a:ln>
                <a:solidFill>
                  <a:srgbClr val="002060"/>
                </a:solidFill>
              </a:ln>
              <a:solidFill>
                <a:schemeClr val="accent3"/>
              </a:solidFill>
            </a:endParaRPr>
          </a:p>
        </p:txBody>
      </p:sp>
      <p:pic>
        <p:nvPicPr>
          <p:cNvPr id="6" name="Рисунок 5" descr="9919166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-142900"/>
            <a:ext cx="2928926" cy="2214546"/>
          </a:xfrm>
          <a:prstGeom prst="rect">
            <a:avLst/>
          </a:prstGeom>
        </p:spPr>
      </p:pic>
      <p:pic>
        <p:nvPicPr>
          <p:cNvPr id="8" name="Рисунок 7" descr="asi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4500570"/>
            <a:ext cx="1363855" cy="207167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492922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Спасибо</a:t>
            </a:r>
            <a:br>
              <a:rPr lang="ru-RU" sz="8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</a:br>
            <a:r>
              <a:rPr lang="ru-RU" sz="8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 за </a:t>
            </a:r>
            <a:br>
              <a:rPr lang="ru-RU" sz="8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</a:br>
            <a:r>
              <a:rPr lang="ru-RU" sz="80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внимание!!!</a:t>
            </a:r>
            <a:endParaRPr lang="ru-RU" sz="8000" b="1" dirty="0">
              <a:ln>
                <a:solidFill>
                  <a:srgbClr val="002060"/>
                </a:solidFill>
              </a:ln>
              <a:solidFill>
                <a:schemeClr val="accent3"/>
              </a:solidFill>
              <a:effectLst/>
            </a:endParaRPr>
          </a:p>
        </p:txBody>
      </p:sp>
      <p:pic>
        <p:nvPicPr>
          <p:cNvPr id="4" name="Picture 7" descr="цв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857588" y="0"/>
            <a:ext cx="528641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/>
              </a:rPr>
              <a:t>Индия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effectLst/>
              </a:rPr>
            </a:b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883021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Чуть позднее отрицательные числа стали</a:t>
            </a:r>
          </a:p>
          <a:p>
            <a:pPr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использоваться в Индии для обозначения</a:t>
            </a:r>
          </a:p>
          <a:p>
            <a:pPr algn="ctr" hangingPunct="0">
              <a:lnSpc>
                <a:spcPct val="111000"/>
              </a:lnSpc>
              <a:buClr>
                <a:srgbClr val="000000"/>
              </a:buClr>
              <a:buSzPct val="45000"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2276" algn="l"/>
                <a:tab pos="2851242" algn="l"/>
                <a:tab pos="3258769" algn="l"/>
                <a:tab pos="3664855" algn="l"/>
                <a:tab pos="4073821" algn="l"/>
                <a:tab pos="4481346" algn="l"/>
                <a:tab pos="4888873" algn="l"/>
                <a:tab pos="5294959" algn="l"/>
                <a:tab pos="5703925" algn="l"/>
                <a:tab pos="6111450" algn="l"/>
                <a:tab pos="6517536" algn="l"/>
                <a:tab pos="6925063" algn="l"/>
                <a:tab pos="7334029" algn="l"/>
                <a:tab pos="7741554" algn="l"/>
                <a:tab pos="8147640" algn="l"/>
              </a:tabLst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долгов, а положительные числа представляли как «имущество».</a:t>
            </a:r>
            <a:endParaRPr lang="ru-RU" b="1" dirty="0">
              <a:ln>
                <a:solidFill>
                  <a:srgbClr val="002060"/>
                </a:solidFill>
              </a:ln>
              <a:solidFill>
                <a:schemeClr val="accent3"/>
              </a:solidFill>
            </a:endParaRPr>
          </a:p>
        </p:txBody>
      </p:sp>
      <p:pic>
        <p:nvPicPr>
          <p:cNvPr id="4" name="Picture 6" descr="BD0588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072330" y="4000504"/>
            <a:ext cx="2247862" cy="2661482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0"/>
            <a:ext cx="2170300" cy="1928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Когда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 и </a:t>
            </a: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как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 появились</a:t>
            </a:r>
            <a:b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</a:b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отрицательные числа?</a:t>
            </a:r>
            <a:b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</a:b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  <a:effectLst/>
              </a:rPr>
              <a:t>                      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/>
              </a:rPr>
              <a:t>Европа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В Европе отрицательные числа появились благодаря Леонардо Пизанскому (Фибоначчи), который тоже ввёл их для решения финансовых задач с долгами. В 1202 году он впервые использовал отрицательные числа для подсчёта своих убытков.</a:t>
            </a:r>
            <a:endParaRPr lang="ru-RU" b="1" dirty="0">
              <a:ln>
                <a:solidFill>
                  <a:srgbClr val="002060"/>
                </a:solidFill>
              </a:ln>
              <a:solidFill>
                <a:schemeClr val="accent3"/>
              </a:solidFill>
            </a:endParaRPr>
          </a:p>
        </p:txBody>
      </p:sp>
      <p:pic>
        <p:nvPicPr>
          <p:cNvPr id="5" name="Рисунок 4" descr="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2900"/>
            <a:ext cx="1857356" cy="2162671"/>
          </a:xfrm>
          <a:prstGeom prst="rect">
            <a:avLst/>
          </a:prstGeom>
        </p:spPr>
      </p:pic>
      <p:pic>
        <p:nvPicPr>
          <p:cNvPr id="7" name="Рисунок 6" descr="j035671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4786322"/>
            <a:ext cx="2285984" cy="1938515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75238" y="1412875"/>
            <a:ext cx="3960812" cy="822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89494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hangingPunct="0">
              <a:lnSpc>
                <a:spcPct val="96000"/>
              </a:lnSpc>
              <a:spcBef>
                <a:spcPts val="4825"/>
              </a:spcBef>
              <a:spcAft>
                <a:spcPts val="4825"/>
              </a:spcAft>
              <a:buClr>
                <a:srgbClr val="000000"/>
              </a:buClr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Признанию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отрицательных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чисел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способствовали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работы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французского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ученого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i="1" dirty="0" err="1" smtClean="0">
                <a:solidFill>
                  <a:srgbClr val="000000"/>
                </a:solidFill>
                <a:latin typeface="Lucida Sans Unicode" pitchFamily="34" charset="0"/>
              </a:rPr>
              <a:t>Рене</a:t>
            </a:r>
            <a:r>
              <a:rPr lang="en-GB" sz="2000" i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i="1" dirty="0" err="1" smtClean="0">
                <a:solidFill>
                  <a:srgbClr val="000000"/>
                </a:solidFill>
                <a:latin typeface="Lucida Sans Unicode" pitchFamily="34" charset="0"/>
              </a:rPr>
              <a:t>Декарт</a:t>
            </a:r>
            <a:r>
              <a:rPr lang="ru-RU" sz="2000" i="1" dirty="0" smtClean="0">
                <a:solidFill>
                  <a:srgbClr val="000000"/>
                </a:solidFill>
                <a:latin typeface="Lucida Sans Unicode" pitchFamily="34" charset="0"/>
              </a:rPr>
              <a:t>а</a:t>
            </a:r>
          </a:p>
          <a:p>
            <a:pPr algn="ctr" hangingPunct="0">
              <a:lnSpc>
                <a:spcPct val="96000"/>
              </a:lnSpc>
              <a:spcBef>
                <a:spcPts val="4825"/>
              </a:spcBef>
              <a:spcAft>
                <a:spcPts val="4825"/>
              </a:spcAft>
              <a:buClr>
                <a:srgbClr val="000000"/>
              </a:buClr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Он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предложил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        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геометрическое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 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истолкование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 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положительных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и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отрицательных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чисел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- </a:t>
            </a:r>
            <a:r>
              <a:rPr lang="en-GB" sz="2000" b="1" dirty="0" err="1" smtClean="0">
                <a:solidFill>
                  <a:srgbClr val="000000"/>
                </a:solidFill>
                <a:latin typeface="Lucida Sans Unicode" pitchFamily="34" charset="0"/>
              </a:rPr>
              <a:t>ввел</a:t>
            </a:r>
            <a:r>
              <a:rPr lang="en-GB" sz="2000" b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Lucida Sans Unicode" pitchFamily="34" charset="0"/>
              </a:rPr>
              <a:t>координатную</a:t>
            </a:r>
            <a:r>
              <a:rPr lang="en-GB" sz="2000" i="1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Lucida Sans Unicode" pitchFamily="34" charset="0"/>
              </a:rPr>
              <a:t>прямую</a:t>
            </a:r>
            <a:r>
              <a:rPr lang="en-GB" sz="2000" i="1" dirty="0" smtClean="0">
                <a:solidFill>
                  <a:srgbClr val="000000"/>
                </a:solidFill>
                <a:latin typeface="Lucida Sans Unicode" pitchFamily="34" charset="0"/>
              </a:rPr>
              <a:t>(1637г.)</a:t>
            </a:r>
            <a:r>
              <a:rPr lang="ar-SA" sz="2000" i="1" dirty="0" smtClean="0">
                <a:solidFill>
                  <a:srgbClr val="000000"/>
                </a:solidFill>
                <a:latin typeface="Lucida Sans Unicode" pitchFamily="34" charset="0"/>
              </a:rPr>
              <a:t>‏</a:t>
            </a:r>
            <a:endParaRPr lang="en-GB" sz="2000" i="1" dirty="0" smtClean="0">
              <a:solidFill>
                <a:srgbClr val="000000"/>
              </a:solidFill>
              <a:latin typeface="Lucida Sans Unicode" pitchFamily="34" charset="0"/>
            </a:endParaRPr>
          </a:p>
          <a:p>
            <a:pPr algn="ctr" hangingPunct="0">
              <a:lnSpc>
                <a:spcPct val="96000"/>
              </a:lnSpc>
              <a:spcBef>
                <a:spcPts val="4825"/>
              </a:spcBef>
              <a:spcAft>
                <a:spcPts val="4825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en-GB" sz="1400" i="1" dirty="0" smtClean="0">
                <a:solidFill>
                  <a:srgbClr val="000000"/>
                </a:solidFill>
                <a:latin typeface="Lucida Sans Unicode" pitchFamily="34" charset="0"/>
              </a:rPr>
              <a:t>а</a:t>
            </a:r>
            <a:r>
              <a:rPr lang="en-GB" sz="4000" i="1" dirty="0" smtClean="0">
                <a:solidFill>
                  <a:srgbClr val="000000"/>
                </a:solidFill>
                <a:latin typeface="Lucida Sans Unicode" pitchFamily="34" charset="0"/>
              </a:rPr>
              <a:t>.</a:t>
            </a:r>
            <a:endParaRPr lang="ru-RU" sz="4000" i="1" dirty="0" smtClean="0">
              <a:solidFill>
                <a:srgbClr val="000000"/>
              </a:solidFill>
              <a:latin typeface="Lucida Sans Unicode" pitchFamily="34" charset="0"/>
            </a:endParaRPr>
          </a:p>
          <a:p>
            <a:pPr algn="ctr" hangingPunct="0">
              <a:lnSpc>
                <a:spcPct val="96000"/>
              </a:lnSpc>
              <a:spcBef>
                <a:spcPts val="4825"/>
              </a:spcBef>
              <a:spcAft>
                <a:spcPts val="4825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endParaRPr lang="en-GB" sz="4000" i="1" dirty="0">
              <a:solidFill>
                <a:srgbClr val="000000"/>
              </a:solidFill>
              <a:latin typeface="Lucida Sans Unicode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714375" y="6237288"/>
            <a:ext cx="7643813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7144544" y="6238081"/>
            <a:ext cx="28575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358107" y="6238081"/>
            <a:ext cx="285750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358732" y="6238081"/>
            <a:ext cx="285750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142332" y="6238081"/>
            <a:ext cx="285750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572669" y="6238081"/>
            <a:ext cx="28575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715794" y="6238081"/>
            <a:ext cx="28575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858294" y="6238081"/>
            <a:ext cx="28575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001419" y="6238081"/>
            <a:ext cx="28575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285457" y="6238081"/>
            <a:ext cx="285750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1" name="Прямоугольник 5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0988" y="5437188"/>
            <a:ext cx="676275" cy="615950"/>
          </a:xfrm>
          <a:prstGeom prst="rect">
            <a:avLst/>
          </a:prstGeom>
          <a:noFill/>
        </p:spPr>
      </p:pic>
      <p:pic>
        <p:nvPicPr>
          <p:cNvPr id="52" name="Прямоугольник 5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7238" y="5437188"/>
            <a:ext cx="787400" cy="615950"/>
          </a:xfrm>
          <a:prstGeom prst="rect">
            <a:avLst/>
          </a:prstGeom>
          <a:noFill/>
        </p:spPr>
      </p:pic>
      <p:pic>
        <p:nvPicPr>
          <p:cNvPr id="53" name="Прямоугольник 5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9963" y="5437188"/>
            <a:ext cx="676275" cy="615950"/>
          </a:xfrm>
          <a:prstGeom prst="rect">
            <a:avLst/>
          </a:prstGeom>
          <a:noFill/>
        </p:spPr>
      </p:pic>
      <p:pic>
        <p:nvPicPr>
          <p:cNvPr id="17441" name="Picture 33" descr="Рисунок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836613"/>
            <a:ext cx="3609975" cy="3838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684213" y="4076700"/>
            <a:ext cx="799147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8350" y="3573463"/>
            <a:ext cx="287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Х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11638" y="40767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0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8171657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7739857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308057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876257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444457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012657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579269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147469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715669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211637" y="4005263"/>
            <a:ext cx="2889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852069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420269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986882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555082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123282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691482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259682" y="4077494"/>
            <a:ext cx="144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14414" y="714356"/>
            <a:ext cx="7075487" cy="20621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3200" dirty="0">
                <a:latin typeface="Calibri" pitchFamily="34" charset="0"/>
              </a:rPr>
              <a:t>Числа, расположенные справа от нуля, </a:t>
            </a:r>
          </a:p>
          <a:p>
            <a:pPr algn="just"/>
            <a:r>
              <a:rPr lang="ru-RU" sz="3200" dirty="0">
                <a:latin typeface="Calibri" pitchFamily="34" charset="0"/>
              </a:rPr>
              <a:t>являются </a:t>
            </a:r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положительными</a:t>
            </a:r>
            <a:r>
              <a:rPr lang="ru-RU" sz="3200" dirty="0">
                <a:latin typeface="Calibri" pitchFamily="34" charset="0"/>
              </a:rPr>
              <a:t>; </a:t>
            </a:r>
          </a:p>
          <a:p>
            <a:pPr algn="just"/>
            <a:r>
              <a:rPr lang="ru-RU" sz="3200" dirty="0">
                <a:latin typeface="Calibri" pitchFamily="34" charset="0"/>
              </a:rPr>
              <a:t>числа , расположенные слева от нуля </a:t>
            </a:r>
          </a:p>
          <a:p>
            <a:pPr algn="just"/>
            <a:r>
              <a:rPr lang="ru-RU" sz="3200" dirty="0">
                <a:latin typeface="Calibri" pitchFamily="34" charset="0"/>
              </a:rPr>
              <a:t>являются </a:t>
            </a:r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отрицательными.</a:t>
            </a:r>
          </a:p>
        </p:txBody>
      </p:sp>
      <p:sp>
        <p:nvSpPr>
          <p:cNvPr id="26" name="Дуга 25"/>
          <p:cNvSpPr/>
          <p:nvPr/>
        </p:nvSpPr>
        <p:spPr>
          <a:xfrm flipH="1">
            <a:off x="4427538" y="3500438"/>
            <a:ext cx="7848600" cy="865187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-2773363" y="3573463"/>
            <a:ext cx="7058026" cy="79216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292725" y="3644900"/>
            <a:ext cx="2397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Положительные числа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116013" y="3644900"/>
            <a:ext cx="2338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Отрицательные числа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5" grpId="0" animBg="1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a9619a23c9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928802"/>
            <a:ext cx="6643734" cy="4768486"/>
          </a:xfrm>
          <a:prstGeom prst="rect">
            <a:avLst/>
          </a:prstGeom>
        </p:spPr>
      </p:pic>
      <p:sp>
        <p:nvSpPr>
          <p:cNvPr id="8" name="Овальная выноска 7"/>
          <p:cNvSpPr/>
          <p:nvPr/>
        </p:nvSpPr>
        <p:spPr>
          <a:xfrm rot="21383314" flipH="1">
            <a:off x="1260897" y="-5834"/>
            <a:ext cx="3447603" cy="2204348"/>
          </a:xfrm>
          <a:prstGeom prst="wedgeEllipseCallout">
            <a:avLst>
              <a:gd name="adj1" fmla="val -23596"/>
              <a:gd name="adj2" fmla="val 687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1291355">
            <a:off x="1502624" y="640747"/>
            <a:ext cx="293393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А ты  умеешь выполнять действия с этими  числами?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Выноска-облако 8"/>
          <p:cNvSpPr/>
          <p:nvPr/>
        </p:nvSpPr>
        <p:spPr>
          <a:xfrm rot="578275">
            <a:off x="6143504" y="302291"/>
            <a:ext cx="2063063" cy="1879130"/>
          </a:xfrm>
          <a:prstGeom prst="cloudCallout">
            <a:avLst>
              <a:gd name="adj1" fmla="val -27260"/>
              <a:gd name="adj2" fmla="val 767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420135">
            <a:off x="6715140" y="785794"/>
            <a:ext cx="106716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Легко!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Смотри!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53760" y="653829"/>
            <a:ext cx="8326080" cy="44097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40816" rIns="81631" bIns="40816"/>
          <a:lstStyle/>
          <a:p>
            <a:pPr algn="just" hangingPunct="0">
              <a:lnSpc>
                <a:spcPct val="11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2276" algn="l"/>
                <a:tab pos="2851242" algn="l"/>
                <a:tab pos="3258769" algn="l"/>
                <a:tab pos="3664855" algn="l"/>
                <a:tab pos="4073821" algn="l"/>
                <a:tab pos="4481346" algn="l"/>
                <a:tab pos="4888873" algn="l"/>
                <a:tab pos="5294959" algn="l"/>
                <a:tab pos="5703925" algn="l"/>
                <a:tab pos="6111450" algn="l"/>
                <a:tab pos="6517536" algn="l"/>
                <a:tab pos="6925063" algn="l"/>
                <a:tab pos="7334029" algn="l"/>
                <a:tab pos="7741554" algn="l"/>
                <a:tab pos="8147640" algn="l"/>
              </a:tabLst>
            </a:pP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Складывать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 и </a:t>
            </a: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вычитать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отрицательные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числа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ru-RU" sz="4900" b="1" dirty="0" smtClean="0">
                <a:solidFill>
                  <a:srgbClr val="800000"/>
                </a:solidFill>
                <a:latin typeface="Comic Sans MS" pitchFamily="66" charset="0"/>
              </a:rPr>
              <a:t>        </a:t>
            </a:r>
            <a:r>
              <a:rPr lang="en-GB" sz="4900" b="1" dirty="0" err="1" smtClean="0">
                <a:solidFill>
                  <a:srgbClr val="800000"/>
                </a:solidFill>
                <a:latin typeface="Comic Sans MS" pitchFamily="66" charset="0"/>
              </a:rPr>
              <a:t>научилис</a:t>
            </a:r>
            <a:r>
              <a:rPr lang="ru-RU" sz="4900" b="1" dirty="0" err="1" smtClean="0">
                <a:solidFill>
                  <a:srgbClr val="800000"/>
                </a:solidFill>
                <a:latin typeface="Comic Sans MS" pitchFamily="66" charset="0"/>
              </a:rPr>
              <a:t>ь</a:t>
            </a:r>
            <a:r>
              <a:rPr lang="ru-RU" sz="4900" b="1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4900" b="1" dirty="0" err="1" smtClean="0">
                <a:solidFill>
                  <a:srgbClr val="800000"/>
                </a:solidFill>
                <a:latin typeface="Comic Sans MS" pitchFamily="66" charset="0"/>
              </a:rPr>
              <a:t>древнекитайские</a:t>
            </a:r>
            <a:r>
              <a:rPr lang="en-GB" sz="4900" b="1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ученые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еще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до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нашей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4900" b="1" dirty="0" err="1">
                <a:solidFill>
                  <a:srgbClr val="800000"/>
                </a:solidFill>
                <a:latin typeface="Comic Sans MS" pitchFamily="66" charset="0"/>
              </a:rPr>
              <a:t>эры</a:t>
            </a:r>
            <a:r>
              <a:rPr lang="en-GB" sz="4900" b="1" dirty="0">
                <a:solidFill>
                  <a:srgbClr val="800000"/>
                </a:solidFill>
                <a:latin typeface="Comic Sans MS" pitchFamily="66" charset="0"/>
              </a:rPr>
              <a:t>. 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7041" y="4756820"/>
            <a:ext cx="2905920" cy="19370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53760" y="5224869"/>
            <a:ext cx="3265920" cy="9807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40816" rIns="81631" bIns="40816"/>
          <a:lstStyle/>
          <a:p>
            <a:pPr algn="ctr" hangingPunct="0">
              <a:lnSpc>
                <a:spcPct val="109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Lucida Sans Unicode" pitchFamily="34" charset="0"/>
              </a:rPr>
              <a:t>(-1) + 1 =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520" y="1960046"/>
            <a:ext cx="3585600" cy="4395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34561" y="3306587"/>
            <a:ext cx="220320" cy="344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40816" rIns="81631" bIns="40816"/>
          <a:lstStyle/>
          <a:p>
            <a:pPr algn="just" hangingPunct="0"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2276" algn="l"/>
                <a:tab pos="2851242" algn="l"/>
                <a:tab pos="3258769" algn="l"/>
                <a:tab pos="3664855" algn="l"/>
                <a:tab pos="4073821" algn="l"/>
                <a:tab pos="4481346" algn="l"/>
                <a:tab pos="4888873" algn="l"/>
                <a:tab pos="5294959" algn="l"/>
                <a:tab pos="5703925" algn="l"/>
                <a:tab pos="6111450" algn="l"/>
                <a:tab pos="6517536" algn="l"/>
                <a:tab pos="6925063" algn="l"/>
                <a:tab pos="7334029" algn="l"/>
                <a:tab pos="7741554" algn="l"/>
                <a:tab pos="814764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26881" y="388841"/>
            <a:ext cx="8464320" cy="1244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40816" rIns="81631" bIns="40816"/>
          <a:lstStyle/>
          <a:p>
            <a:pPr algn="just" hangingPunct="0">
              <a:lnSpc>
                <a:spcPct val="11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2276" algn="l"/>
                <a:tab pos="2851242" algn="l"/>
                <a:tab pos="3258769" algn="l"/>
                <a:tab pos="3664855" algn="l"/>
                <a:tab pos="4073821" algn="l"/>
                <a:tab pos="4481346" algn="l"/>
                <a:tab pos="4888873" algn="l"/>
                <a:tab pos="5294959" algn="l"/>
                <a:tab pos="5703925" algn="l"/>
                <a:tab pos="6111450" algn="l"/>
                <a:tab pos="6517536" algn="l"/>
                <a:tab pos="6925063" algn="l"/>
                <a:tab pos="7334029" algn="l"/>
                <a:tab pos="7741554" algn="l"/>
                <a:tab pos="8147640" algn="l"/>
              </a:tabLst>
            </a:pP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Вот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как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индийский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математик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Брахмагупта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излагал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правила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сложения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 и </a:t>
            </a:r>
            <a:r>
              <a:rPr lang="en-GB" sz="2900" dirty="0" err="1">
                <a:solidFill>
                  <a:srgbClr val="800000"/>
                </a:solidFill>
                <a:latin typeface="Comic Sans MS" pitchFamily="66" charset="0"/>
              </a:rPr>
              <a:t>вычитания</a:t>
            </a:r>
            <a:r>
              <a:rPr lang="en-GB" sz="2900" dirty="0">
                <a:solidFill>
                  <a:srgbClr val="800000"/>
                </a:solidFill>
                <a:latin typeface="Comic Sans MS" pitchFamily="66" charset="0"/>
              </a:rPr>
              <a:t>: 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003840" y="1535202"/>
            <a:ext cx="6140160" cy="8338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40816" rIns="81631" bIns="40816"/>
          <a:lstStyle/>
          <a:p>
            <a:pPr algn="ctr" hangingPunct="0">
              <a:lnSpc>
                <a:spcPct val="11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2276" algn="l"/>
                <a:tab pos="2851242" algn="l"/>
                <a:tab pos="3258769" algn="l"/>
                <a:tab pos="3664855" algn="l"/>
                <a:tab pos="4073821" algn="l"/>
                <a:tab pos="4481346" algn="l"/>
                <a:tab pos="4888873" algn="l"/>
                <a:tab pos="5294959" algn="l"/>
                <a:tab pos="5703925" algn="l"/>
                <a:tab pos="6111450" algn="l"/>
                <a:tab pos="6517536" algn="l"/>
                <a:tab pos="6925063" algn="l"/>
                <a:tab pos="7334029" algn="l"/>
                <a:tab pos="7741554" algn="l"/>
                <a:tab pos="8147640" algn="l"/>
              </a:tabLst>
            </a:pP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«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Сумма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двух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имуществ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есть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имущество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»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2610720" y="2776612"/>
            <a:ext cx="6697440" cy="8165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40816" rIns="81631" bIns="40816"/>
          <a:lstStyle/>
          <a:p>
            <a:pPr algn="ctr" hangingPunct="0"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2276" algn="l"/>
                <a:tab pos="2851242" algn="l"/>
                <a:tab pos="3258769" algn="l"/>
                <a:tab pos="3664855" algn="l"/>
                <a:tab pos="4073821" algn="l"/>
                <a:tab pos="4481346" algn="l"/>
                <a:tab pos="4888873" algn="l"/>
                <a:tab pos="5294959" algn="l"/>
                <a:tab pos="5703925" algn="l"/>
                <a:tab pos="6111450" algn="l"/>
                <a:tab pos="6517536" algn="l"/>
                <a:tab pos="6925063" algn="l"/>
                <a:tab pos="7334029" algn="l"/>
                <a:tab pos="7741554" algn="l"/>
                <a:tab pos="814764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«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Сумма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двух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долгов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есть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долг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»,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049280" y="3624861"/>
            <a:ext cx="5094720" cy="1421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40816" rIns="81631" bIns="40816"/>
          <a:lstStyle/>
          <a:p>
            <a:pPr algn="ctr" hangingPunct="0">
              <a:lnSpc>
                <a:spcPct val="11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2276" algn="l"/>
                <a:tab pos="2851242" algn="l"/>
                <a:tab pos="3258769" algn="l"/>
                <a:tab pos="3664855" algn="l"/>
                <a:tab pos="4073821" algn="l"/>
                <a:tab pos="4481346" algn="l"/>
                <a:tab pos="4888873" algn="l"/>
                <a:tab pos="5294959" algn="l"/>
                <a:tab pos="5703925" algn="l"/>
                <a:tab pos="6111450" algn="l"/>
                <a:tab pos="6517536" algn="l"/>
                <a:tab pos="6925063" algn="l"/>
                <a:tab pos="7334029" algn="l"/>
                <a:tab pos="7741554" algn="l"/>
                <a:tab pos="8147640" algn="l"/>
              </a:tabLst>
            </a:pP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«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Сумма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имущества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и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долга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равна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их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500" dirty="0" err="1">
                <a:solidFill>
                  <a:srgbClr val="0000FF"/>
                </a:solidFill>
                <a:latin typeface="Comic Sans MS" pitchFamily="66" charset="0"/>
              </a:rPr>
              <a:t>разности</a:t>
            </a:r>
            <a:r>
              <a:rPr lang="en-GB" sz="2500" dirty="0">
                <a:solidFill>
                  <a:srgbClr val="0000FF"/>
                </a:solidFill>
                <a:latin typeface="Comic Sans MS" pitchFamily="66" charset="0"/>
              </a:rPr>
              <a:t>» и т. д.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</TotalTime>
  <Words>569</Words>
  <Application>Microsoft Office PowerPoint</Application>
  <PresentationFormat>Экран (4:3)</PresentationFormat>
  <Paragraphs>104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ОТРИЦАТЕЛЬНЫЕ ЧИСЛА</vt:lpstr>
      <vt:lpstr>Когда и как появились отрицательные числа?                                   Китай</vt:lpstr>
      <vt:lpstr>Индия </vt:lpstr>
      <vt:lpstr>Когда и как появились отрицательные числа?                        Европа</vt:lpstr>
      <vt:lpstr>Слайд 5</vt:lpstr>
      <vt:lpstr>Слайд 6</vt:lpstr>
      <vt:lpstr>Слайд 7</vt:lpstr>
      <vt:lpstr>Слайд 8</vt:lpstr>
      <vt:lpstr>Слайд 9</vt:lpstr>
      <vt:lpstr>Слайд 10</vt:lpstr>
      <vt:lpstr>Выполни сложение. Выбери ответ.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 за 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ОТРИЦАТЕЛЬНЫЕ ЧИСЛА</dc:title>
  <cp:lastModifiedBy>User</cp:lastModifiedBy>
  <cp:revision>26</cp:revision>
  <dcterms:modified xsi:type="dcterms:W3CDTF">2012-04-16T09:20:32Z</dcterms:modified>
</cp:coreProperties>
</file>